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75" r:id="rId5"/>
    <p:sldId id="276" r:id="rId6"/>
    <p:sldId id="277" r:id="rId7"/>
    <p:sldId id="278" r:id="rId8"/>
    <p:sldId id="279" r:id="rId9"/>
    <p:sldId id="280" r:id="rId10"/>
    <p:sldId id="294" r:id="rId11"/>
    <p:sldId id="281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59" r:id="rId23"/>
    <p:sldId id="260" r:id="rId24"/>
    <p:sldId id="261" r:id="rId25"/>
    <p:sldId id="262" r:id="rId26"/>
    <p:sldId id="263" r:id="rId27"/>
    <p:sldId id="264" r:id="rId28"/>
    <p:sldId id="265" r:id="rId29"/>
    <p:sldId id="266" r:id="rId30"/>
    <p:sldId id="267" r:id="rId31"/>
    <p:sldId id="293" r:id="rId32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1C1C"/>
    <a:srgbClr val="BDE4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24" autoAdjust="0"/>
  </p:normalViewPr>
  <p:slideViewPr>
    <p:cSldViewPr>
      <p:cViewPr>
        <p:scale>
          <a:sx n="100" d="100"/>
          <a:sy n="100" d="100"/>
        </p:scale>
        <p:origin x="-1944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51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římá spojovací čár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5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B4F4B-95AB-4037-ABD6-9CCD8B2BEAA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46124-0069-4902-9AF1-E886A104C6D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E1FAD-584C-49C6-BB93-20605D27339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01197-0ABD-416A-BE71-23B32CF3EB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římá spojovací čár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5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6E247-CAF7-425A-9C80-42E08E9502F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FE3FB-09E3-48BA-8C2E-36C2363015A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8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0F7BD-94BA-427B-946F-7E70D810B07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513C2-3751-4924-AF7C-D1BFF8624B7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E9CAE-FE75-4EDF-8F8B-D0D2D5A0AF8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6105A-A9C4-497A-AA74-62429600E78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767A3-C553-4EFE-9CE8-0700B516D84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9" name="Zástupný symbol pro text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1AA3BC51-EC5F-4BA3-A266-4DE12722521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1" r:id="rId4"/>
    <p:sldLayoutId id="2147483735" r:id="rId5"/>
    <p:sldLayoutId id="2147483730" r:id="rId6"/>
    <p:sldLayoutId id="2147483736" r:id="rId7"/>
    <p:sldLayoutId id="2147483737" r:id="rId8"/>
    <p:sldLayoutId id="2147483738" r:id="rId9"/>
    <p:sldLayoutId id="2147483729" r:id="rId10"/>
    <p:sldLayoutId id="214748373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5/5e/Titanus_giganteus_MHNT_dos.jpg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4/43/Nicrophorus_vespillo_2.jpg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1/16/Ips_typographicus_2_meyers_1888_v16_p352.jpg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9/96/XN_Stictoleptura_rubra_01.jpg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3/34/Grosser_Traegruessler_Liparus_glabiostris.jpg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6.xml"/><Relationship Id="rId18" Type="http://schemas.openxmlformats.org/officeDocument/2006/relationships/slide" Target="slide21.xml"/><Relationship Id="rId26" Type="http://schemas.openxmlformats.org/officeDocument/2006/relationships/slide" Target="slide26.xml"/><Relationship Id="rId3" Type="http://schemas.openxmlformats.org/officeDocument/2006/relationships/slide" Target="slide3.xml"/><Relationship Id="rId21" Type="http://schemas.openxmlformats.org/officeDocument/2006/relationships/slide" Target="slide18.xml"/><Relationship Id="rId7" Type="http://schemas.openxmlformats.org/officeDocument/2006/relationships/slide" Target="slide7.xml"/><Relationship Id="rId12" Type="http://schemas.openxmlformats.org/officeDocument/2006/relationships/slide" Target="slide17.xml"/><Relationship Id="rId17" Type="http://schemas.openxmlformats.org/officeDocument/2006/relationships/slide" Target="slide22.xml"/><Relationship Id="rId25" Type="http://schemas.openxmlformats.org/officeDocument/2006/relationships/slide" Target="slide27.xml"/><Relationship Id="rId2" Type="http://schemas.openxmlformats.org/officeDocument/2006/relationships/slide" Target="slide15.xml"/><Relationship Id="rId16" Type="http://schemas.openxmlformats.org/officeDocument/2006/relationships/slide" Target="slide23.xml"/><Relationship Id="rId20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9.xml"/><Relationship Id="rId24" Type="http://schemas.openxmlformats.org/officeDocument/2006/relationships/slide" Target="slide28.xml"/><Relationship Id="rId5" Type="http://schemas.openxmlformats.org/officeDocument/2006/relationships/slide" Target="slide4.xml"/><Relationship Id="rId15" Type="http://schemas.openxmlformats.org/officeDocument/2006/relationships/slide" Target="slide13.xml"/><Relationship Id="rId23" Type="http://schemas.openxmlformats.org/officeDocument/2006/relationships/slide" Target="slide30.xml"/><Relationship Id="rId28" Type="http://schemas.openxmlformats.org/officeDocument/2006/relationships/slide" Target="slide24.xml"/><Relationship Id="rId10" Type="http://schemas.openxmlformats.org/officeDocument/2006/relationships/slide" Target="slide11.xml"/><Relationship Id="rId19" Type="http://schemas.openxmlformats.org/officeDocument/2006/relationships/slide" Target="slide20.xml"/><Relationship Id="rId4" Type="http://schemas.openxmlformats.org/officeDocument/2006/relationships/slide" Target="slide5.xml"/><Relationship Id="rId9" Type="http://schemas.openxmlformats.org/officeDocument/2006/relationships/slide" Target="slide12.xml"/><Relationship Id="rId14" Type="http://schemas.openxmlformats.org/officeDocument/2006/relationships/slide" Target="slide14.xml"/><Relationship Id="rId22" Type="http://schemas.openxmlformats.org/officeDocument/2006/relationships/slide" Target="slide29.xml"/><Relationship Id="rId27" Type="http://schemas.openxmlformats.org/officeDocument/2006/relationships/slide" Target="slide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e/e9/Cicindela.campestris.1809.jpg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e/ec/Trap_on_bark_beetle_(1).jpg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Sumava2008.jpg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a/ae/Leptinotarsa_fg02.jpg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9/92/Ladybird_01_(MK).jpg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0/0a/Carabus_auratus_1_(US).jpg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85875"/>
            <a:ext cx="7772400" cy="23145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AZ KVÍZ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BROUCI</a:t>
            </a:r>
          </a:p>
        </p:txBody>
      </p:sp>
      <p:sp>
        <p:nvSpPr>
          <p:cNvPr id="1331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0" y="5105400"/>
            <a:ext cx="91440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cs-CZ" sz="1400" i="1" smtClean="0">
                <a:solidFill>
                  <a:srgbClr val="1C1C1C"/>
                </a:solidFill>
                <a:latin typeface="Verdana" pitchFamily="34" charset="0"/>
              </a:rPr>
              <a:t>Autor:Ing. Lenka krejcarová</a:t>
            </a:r>
            <a:endParaRPr lang="cs-CZ" sz="1400" i="1" smtClean="0">
              <a:solidFill>
                <a:srgbClr val="1C1C1C"/>
              </a:solidFill>
            </a:endParaRPr>
          </a:p>
        </p:txBody>
      </p:sp>
      <p:pic>
        <p:nvPicPr>
          <p:cNvPr id="13315" name="Picture 2" descr="C:\Users\Admin\AppData\Local\Microsoft\Windows\Temporary Internet Files\Content.IE5\RPTQFQAP\MC900346895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8163" y="1592263"/>
            <a:ext cx="1839912" cy="169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3" descr="C:\Users\Admin\AppData\Local\Microsoft\Windows\Temporary Internet Files\Content.IE5\T4C79JY9\MC900346925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9563" y="333375"/>
            <a:ext cx="1800225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25" name="obrázek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139" y="620688"/>
            <a:ext cx="3295650" cy="71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043863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8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4438"/>
            <a:ext cx="8329613" cy="121443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sz="2800" smtClean="0"/>
              <a:t>Čím dýchá potápník vroubený?</a:t>
            </a:r>
          </a:p>
          <a:p>
            <a:pPr algn="ctr" eaLnBrk="1" hangingPunct="1">
              <a:buFontTx/>
              <a:buNone/>
            </a:pPr>
            <a:r>
              <a:rPr lang="cs-CZ" smtClean="0"/>
              <a:t> </a:t>
            </a:r>
          </a:p>
          <a:p>
            <a:pPr algn="ctr" eaLnBrk="1" hangingPunct="1">
              <a:buFontTx/>
              <a:buNone/>
            </a:pPr>
            <a:endParaRPr lang="cs-CZ" smtClean="0"/>
          </a:p>
        </p:txBody>
      </p:sp>
      <p:sp>
        <p:nvSpPr>
          <p:cNvPr id="22531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64500" y="5778500"/>
            <a:ext cx="1079500" cy="1079500"/>
          </a:xfrm>
          <a:prstGeom prst="actionButtonReturn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270" name="Text Box 4"/>
          <p:cNvSpPr txBox="1">
            <a:spLocks noChangeArrowheads="1"/>
          </p:cNvSpPr>
          <p:nvPr/>
        </p:nvSpPr>
        <p:spPr bwMode="auto">
          <a:xfrm rot="10800000" flipV="1">
            <a:off x="7215188" y="5000625"/>
            <a:ext cx="35718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100"/>
              <a:t>7.</a:t>
            </a:r>
          </a:p>
        </p:txBody>
      </p:sp>
      <p:sp>
        <p:nvSpPr>
          <p:cNvPr id="7" name="Obdélník 6"/>
          <p:cNvSpPr/>
          <p:nvPr/>
        </p:nvSpPr>
        <p:spPr>
          <a:xfrm>
            <a:off x="1071563" y="5857875"/>
            <a:ext cx="1357312" cy="500063"/>
          </a:xfrm>
          <a:prstGeom prst="rect">
            <a:avLst/>
          </a:prstGeom>
          <a:solidFill>
            <a:srgbClr val="BDE4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Odpověď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500313" y="5715000"/>
            <a:ext cx="5214937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cs-CZ" sz="2800" kern="0" dirty="0">
                <a:latin typeface="+mn-lt"/>
                <a:cs typeface="+mn-cs"/>
              </a:rPr>
              <a:t>Vzdušnicemi</a:t>
            </a:r>
            <a:endParaRPr lang="cs-CZ" sz="2800" i="1" kern="0" dirty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cs-CZ" sz="3200" kern="0" dirty="0">
              <a:latin typeface="+mn-lt"/>
              <a:cs typeface="+mn-cs"/>
            </a:endParaRPr>
          </a:p>
        </p:txBody>
      </p:sp>
      <p:pic>
        <p:nvPicPr>
          <p:cNvPr id="22535" name="Picture 2" descr="http://upload.wikimedia.org/wikipedia/commons/thumb/1/14/Dytiscus_marginalis_male-female.png/120px-Dytiscus_marginalis_male-femal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1897063"/>
            <a:ext cx="2089150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1270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043863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9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4438"/>
            <a:ext cx="8329613" cy="121443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sz="2800" smtClean="0"/>
              <a:t>Který brouk z čeledi nosatcovitých škodí na jabloních?</a:t>
            </a:r>
            <a:endParaRPr lang="cs-CZ" smtClean="0"/>
          </a:p>
        </p:txBody>
      </p:sp>
      <p:sp>
        <p:nvSpPr>
          <p:cNvPr id="23555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64500" y="5778500"/>
            <a:ext cx="1079500" cy="1079500"/>
          </a:xfrm>
          <a:prstGeom prst="actionButtonReturn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270" name="Text Box 4"/>
          <p:cNvSpPr txBox="1">
            <a:spLocks noChangeArrowheads="1"/>
          </p:cNvSpPr>
          <p:nvPr/>
        </p:nvSpPr>
        <p:spPr bwMode="auto">
          <a:xfrm rot="10800000" flipV="1">
            <a:off x="7215188" y="5000625"/>
            <a:ext cx="35718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100"/>
              <a:t>8.</a:t>
            </a:r>
          </a:p>
        </p:txBody>
      </p:sp>
      <p:sp>
        <p:nvSpPr>
          <p:cNvPr id="7" name="Obdélník 6"/>
          <p:cNvSpPr/>
          <p:nvPr/>
        </p:nvSpPr>
        <p:spPr>
          <a:xfrm>
            <a:off x="1071563" y="5857875"/>
            <a:ext cx="1357312" cy="500063"/>
          </a:xfrm>
          <a:prstGeom prst="rect">
            <a:avLst/>
          </a:prstGeom>
          <a:solidFill>
            <a:srgbClr val="BDE4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Odpověď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500313" y="5715000"/>
            <a:ext cx="5214937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cs-CZ" sz="2800" kern="0" dirty="0">
                <a:latin typeface="+mn-lt"/>
                <a:cs typeface="+mn-cs"/>
              </a:rPr>
              <a:t>Květopas jabloňový </a:t>
            </a:r>
            <a:endParaRPr lang="cs-CZ" sz="2800" i="1" kern="0" dirty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cs-CZ" sz="3200" kern="0" dirty="0">
              <a:latin typeface="+mn-lt"/>
              <a:cs typeface="+mn-cs"/>
            </a:endParaRPr>
          </a:p>
        </p:txBody>
      </p:sp>
      <p:pic>
        <p:nvPicPr>
          <p:cNvPr id="23559" name="Picture 1" descr="C:\Users\Admin\AppData\Local\Microsoft\Windows\Temporary Internet Files\Content.IE5\TY40P6D0\MC900239407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0313" y="2560638"/>
            <a:ext cx="1603375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1270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10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sz="2400" smtClean="0"/>
              <a:t>Jihoamerický brouk, měřící až</a:t>
            </a:r>
          </a:p>
          <a:p>
            <a:pPr eaLnBrk="1" hangingPunct="1">
              <a:buFontTx/>
              <a:buNone/>
            </a:pPr>
            <a:r>
              <a:rPr lang="cs-CZ" sz="2400" smtClean="0"/>
              <a:t> 20 cm se nazývá……….</a:t>
            </a:r>
          </a:p>
          <a:p>
            <a:pPr eaLnBrk="1" hangingPunct="1">
              <a:buFontTx/>
              <a:buNone/>
            </a:pPr>
            <a:r>
              <a:rPr lang="cs-CZ" sz="2400" smtClean="0"/>
              <a:t>Je to největší brouk na světě.</a:t>
            </a:r>
          </a:p>
        </p:txBody>
      </p:sp>
      <p:sp>
        <p:nvSpPr>
          <p:cNvPr id="24579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64500" y="5778500"/>
            <a:ext cx="1079500" cy="1079500"/>
          </a:xfrm>
          <a:prstGeom prst="actionButtonReturn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1143000" y="4714875"/>
            <a:ext cx="1357313" cy="500063"/>
          </a:xfrm>
          <a:prstGeom prst="rect">
            <a:avLst/>
          </a:prstGeom>
          <a:solidFill>
            <a:srgbClr val="BDE4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Odpověď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643188" y="4286250"/>
            <a:ext cx="5357812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cs-CZ" sz="3200" kern="0" dirty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cs-CZ" sz="3200" kern="0" dirty="0">
                <a:latin typeface="+mn-lt"/>
                <a:cs typeface="+mn-cs"/>
              </a:rPr>
              <a:t>Tesařík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cs-CZ" sz="3200" kern="0" dirty="0">
                <a:latin typeface="+mn-lt"/>
                <a:cs typeface="+mn-cs"/>
              </a:rPr>
              <a:t> největší</a:t>
            </a:r>
          </a:p>
        </p:txBody>
      </p:sp>
      <p:pic>
        <p:nvPicPr>
          <p:cNvPr id="24582" name="Picture 4" descr="File:Titanus giganteus MHNT dos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-171450"/>
            <a:ext cx="54864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mtClean="0"/>
              <a:t>11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85875"/>
            <a:ext cx="8229600" cy="1143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smtClean="0"/>
              <a:t>Čím se živí hrobařík obecný?</a:t>
            </a:r>
          </a:p>
          <a:p>
            <a:pPr algn="ctr" eaLnBrk="1" hangingPunct="1">
              <a:buFontTx/>
              <a:buNone/>
            </a:pPr>
            <a:endParaRPr lang="cs-CZ" smtClean="0"/>
          </a:p>
        </p:txBody>
      </p:sp>
      <p:sp>
        <p:nvSpPr>
          <p:cNvPr id="25603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64500" y="5778500"/>
            <a:ext cx="1079500" cy="1079500"/>
          </a:xfrm>
          <a:prstGeom prst="actionButtonReturn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1071563" y="5643563"/>
            <a:ext cx="1357312" cy="500062"/>
          </a:xfrm>
          <a:prstGeom prst="rect">
            <a:avLst/>
          </a:prstGeom>
          <a:solidFill>
            <a:srgbClr val="BDE4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Odpověď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987675" y="5013325"/>
            <a:ext cx="3960813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cs-CZ" sz="2800">
                <a:latin typeface="Franklin Gothic Book"/>
              </a:rPr>
              <a:t>Žijí dravě</a:t>
            </a:r>
          </a:p>
          <a:p>
            <a:pPr marL="342900" indent="-342900">
              <a:spcBef>
                <a:spcPct val="20000"/>
              </a:spcBef>
            </a:pPr>
            <a:r>
              <a:rPr lang="cs-CZ" sz="2800">
                <a:latin typeface="Franklin Gothic Book"/>
              </a:rPr>
              <a:t>Živí se mrtvými živočichy, larvami much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cs-CZ" sz="3200">
              <a:latin typeface="Franklin Gothic Book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 rot="10800000" flipV="1">
            <a:off x="6715125" y="5072063"/>
            <a:ext cx="3571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100"/>
              <a:t>9.</a:t>
            </a:r>
          </a:p>
        </p:txBody>
      </p:sp>
      <p:pic>
        <p:nvPicPr>
          <p:cNvPr id="25607" name="Picture 8" descr="File:Nicrophorus vespillo 2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8038" y="2276475"/>
            <a:ext cx="1836737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mtClean="0"/>
              <a:t>12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571500" y="1071563"/>
            <a:ext cx="8229600" cy="928687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cs-CZ" sz="3000" smtClean="0"/>
              <a:t>Larvy jakého brouka hloubí pod kůrou stromů chodbičky?</a:t>
            </a:r>
          </a:p>
        </p:txBody>
      </p:sp>
      <p:sp>
        <p:nvSpPr>
          <p:cNvPr id="26627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64500" y="5778500"/>
            <a:ext cx="1079500" cy="1079500"/>
          </a:xfrm>
          <a:prstGeom prst="actionButtonReturn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1143000" y="5857875"/>
            <a:ext cx="1357313" cy="500063"/>
          </a:xfrm>
          <a:prstGeom prst="rect">
            <a:avLst/>
          </a:prstGeom>
          <a:solidFill>
            <a:srgbClr val="BDE4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Odpověď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771775" y="5805488"/>
            <a:ext cx="4537075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cs-CZ" sz="2800"/>
              <a:t>Larvy lýkožrouta smrkového</a:t>
            </a:r>
            <a:endParaRPr lang="cs-CZ" sz="3200"/>
          </a:p>
        </p:txBody>
      </p:sp>
      <p:sp>
        <p:nvSpPr>
          <p:cNvPr id="15367" name="Text Box 4"/>
          <p:cNvSpPr txBox="1">
            <a:spLocks noChangeArrowheads="1"/>
          </p:cNvSpPr>
          <p:nvPr/>
        </p:nvSpPr>
        <p:spPr bwMode="auto">
          <a:xfrm rot="10800000" flipV="1">
            <a:off x="7072313" y="4643438"/>
            <a:ext cx="500062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100"/>
              <a:t>10.</a:t>
            </a:r>
          </a:p>
        </p:txBody>
      </p:sp>
      <p:pic>
        <p:nvPicPr>
          <p:cNvPr id="26631" name="Picture 10" descr="File:Ips typographicus 2 meyers 1888 v16 p352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8038" y="2276475"/>
            <a:ext cx="1500187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/>
      <p:bldP spid="1536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mtClean="0"/>
              <a:t>13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1563"/>
            <a:ext cx="8229600" cy="12858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smtClean="0"/>
              <a:t>Co je to pohlavní dvojtvárnost?</a:t>
            </a:r>
          </a:p>
          <a:p>
            <a:pPr eaLnBrk="1" hangingPunct="1">
              <a:buFontTx/>
              <a:buNone/>
            </a:pPr>
            <a:endParaRPr lang="cs-CZ" smtClean="0"/>
          </a:p>
        </p:txBody>
      </p:sp>
      <p:sp>
        <p:nvSpPr>
          <p:cNvPr id="27651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64500" y="5778500"/>
            <a:ext cx="1079500" cy="1079500"/>
          </a:xfrm>
          <a:prstGeom prst="actionButtonReturn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1428750" y="5429250"/>
            <a:ext cx="1357313" cy="500063"/>
          </a:xfrm>
          <a:prstGeom prst="rect">
            <a:avLst/>
          </a:prstGeom>
          <a:solidFill>
            <a:srgbClr val="BDE4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Odpověď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 rot="10800000" flipV="1">
            <a:off x="6715125" y="4643438"/>
            <a:ext cx="42862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100"/>
              <a:t>11.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071813" y="5357813"/>
            <a:ext cx="52149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cs-CZ" sz="2800" dirty="0">
                <a:cs typeface="+mn-cs"/>
              </a:rPr>
              <a:t>Viditelný rozdíl mezi samcem a samicí.</a:t>
            </a:r>
            <a:endParaRPr lang="cs-CZ" sz="3200" kern="0" dirty="0">
              <a:latin typeface="+mn-lt"/>
              <a:cs typeface="+mn-cs"/>
            </a:endParaRPr>
          </a:p>
        </p:txBody>
      </p:sp>
      <p:pic>
        <p:nvPicPr>
          <p:cNvPr id="27655" name="Picture 2" descr="http://upload.wikimedia.org/wikipedia/commons/thumb/7/79/Cerf-volant_MHNT_male_et_femelle.jpg/114px-Cerf-volant_MHNT_male_et_femel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213" y="2636838"/>
            <a:ext cx="21209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mtClean="0"/>
              <a:t>14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1543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smtClean="0"/>
              <a:t>Jmenujte 2 brouky, kteří jsou přizpůsobeny životu ve vodě.</a:t>
            </a:r>
          </a:p>
          <a:p>
            <a:pPr eaLnBrk="1" hangingPunct="1">
              <a:buFontTx/>
              <a:buNone/>
            </a:pPr>
            <a:endParaRPr lang="cs-CZ" smtClean="0"/>
          </a:p>
        </p:txBody>
      </p:sp>
      <p:sp>
        <p:nvSpPr>
          <p:cNvPr id="28675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64500" y="5778500"/>
            <a:ext cx="1079500" cy="1079500"/>
          </a:xfrm>
          <a:prstGeom prst="actionButtonReturn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785813" y="4429125"/>
            <a:ext cx="1357312" cy="500063"/>
          </a:xfrm>
          <a:prstGeom prst="rect">
            <a:avLst/>
          </a:prstGeom>
          <a:solidFill>
            <a:srgbClr val="BDE4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Odpověď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071688" y="4868863"/>
            <a:ext cx="657225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cs-CZ" sz="3200"/>
              <a:t>Potápník vroubený, vodomil černý</a:t>
            </a:r>
          </a:p>
        </p:txBody>
      </p:sp>
      <p:pic>
        <p:nvPicPr>
          <p:cNvPr id="28678" name="Picture 7" descr="120px-Hydrous_piceus_ma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688" y="2997200"/>
            <a:ext cx="114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9" descr="120px-Dytiscus_marginalis_male-fema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500" y="2981325"/>
            <a:ext cx="11430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mtClean="0"/>
              <a:t>15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7972425" cy="135731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smtClean="0"/>
              <a:t>Který řád brouků má nápadně dlouhá tykadla?</a:t>
            </a:r>
          </a:p>
        </p:txBody>
      </p:sp>
      <p:sp>
        <p:nvSpPr>
          <p:cNvPr id="29699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64500" y="5778500"/>
            <a:ext cx="1079500" cy="1079500"/>
          </a:xfrm>
          <a:prstGeom prst="actionButtonReturn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571500" y="5286375"/>
            <a:ext cx="1357313" cy="500063"/>
          </a:xfrm>
          <a:prstGeom prst="rect">
            <a:avLst/>
          </a:prstGeom>
          <a:solidFill>
            <a:srgbClr val="BDE4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Odpověď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786063" y="4786313"/>
            <a:ext cx="357187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cs-CZ" sz="3200" kern="0" dirty="0">
              <a:latin typeface="+mn-lt"/>
              <a:cs typeface="+mn-cs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2700338" y="4725988"/>
            <a:ext cx="5229225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cs-CZ" sz="2800"/>
              <a:t>Tesaříkovití</a:t>
            </a:r>
          </a:p>
          <a:p>
            <a:pPr marL="342900" indent="-342900">
              <a:spcBef>
                <a:spcPct val="20000"/>
              </a:spcBef>
            </a:pPr>
            <a:endParaRPr lang="cs-CZ" sz="2800"/>
          </a:p>
        </p:txBody>
      </p:sp>
      <p:sp>
        <p:nvSpPr>
          <p:cNvPr id="18440" name="Text Box 4"/>
          <p:cNvSpPr txBox="1">
            <a:spLocks noChangeArrowheads="1"/>
          </p:cNvSpPr>
          <p:nvPr/>
        </p:nvSpPr>
        <p:spPr bwMode="auto">
          <a:xfrm rot="10800000" flipV="1">
            <a:off x="7429500" y="5715000"/>
            <a:ext cx="5715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100"/>
              <a:t>12.</a:t>
            </a:r>
          </a:p>
        </p:txBody>
      </p:sp>
      <p:pic>
        <p:nvPicPr>
          <p:cNvPr id="29704" name="Picture 14" descr="File:XN Stictoleptura rubra 01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5875" y="2349500"/>
            <a:ext cx="3887788" cy="239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" grpId="0"/>
      <p:bldP spid="1844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mtClean="0"/>
              <a:t>16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1563"/>
            <a:ext cx="8472488" cy="1071562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cs-CZ" sz="2700" smtClean="0"/>
              <a:t>Určete brouka, který žije v trouchnivějících borových pařezech. Tykadla má několikrát delší než tělo.</a:t>
            </a:r>
          </a:p>
        </p:txBody>
      </p:sp>
      <p:sp>
        <p:nvSpPr>
          <p:cNvPr id="30723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64500" y="5778500"/>
            <a:ext cx="1079500" cy="1079500"/>
          </a:xfrm>
          <a:prstGeom prst="actionButtonReturn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85750" y="5857875"/>
            <a:ext cx="1357313" cy="500063"/>
          </a:xfrm>
          <a:prstGeom prst="rect">
            <a:avLst/>
          </a:prstGeom>
          <a:solidFill>
            <a:srgbClr val="BDE4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Odpověď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571625" y="5786438"/>
            <a:ext cx="6357938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cs-CZ" sz="2400"/>
              <a:t>Kozlíček dazule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 rot="10800000" flipV="1">
            <a:off x="2000250" y="4929188"/>
            <a:ext cx="5715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100"/>
              <a:t>13.</a:t>
            </a:r>
          </a:p>
        </p:txBody>
      </p:sp>
      <p:pic>
        <p:nvPicPr>
          <p:cNvPr id="30727" name="Picture 9" descr="AcanthocinusAedili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0075" y="2852738"/>
            <a:ext cx="18764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mtClean="0"/>
              <a:t>17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85875"/>
            <a:ext cx="8229600" cy="15716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smtClean="0"/>
              <a:t>Určete brouka, který je naším největším nosatcem. </a:t>
            </a:r>
          </a:p>
        </p:txBody>
      </p:sp>
      <p:sp>
        <p:nvSpPr>
          <p:cNvPr id="31747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64500" y="5778500"/>
            <a:ext cx="1079500" cy="1079500"/>
          </a:xfrm>
          <a:prstGeom prst="actionButtonReturn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0486" name="Text Box 4"/>
          <p:cNvSpPr txBox="1">
            <a:spLocks noChangeArrowheads="1"/>
          </p:cNvSpPr>
          <p:nvPr/>
        </p:nvSpPr>
        <p:spPr bwMode="auto">
          <a:xfrm flipH="1">
            <a:off x="8358188" y="5000625"/>
            <a:ext cx="500062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100"/>
              <a:t>14.</a:t>
            </a:r>
          </a:p>
        </p:txBody>
      </p:sp>
      <p:sp>
        <p:nvSpPr>
          <p:cNvPr id="7" name="Obdélník 6"/>
          <p:cNvSpPr/>
          <p:nvPr/>
        </p:nvSpPr>
        <p:spPr>
          <a:xfrm>
            <a:off x="571500" y="5786438"/>
            <a:ext cx="1357313" cy="500062"/>
          </a:xfrm>
          <a:prstGeom prst="rect">
            <a:avLst/>
          </a:prstGeom>
          <a:solidFill>
            <a:srgbClr val="BDE4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Odpověď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124075" y="5516563"/>
            <a:ext cx="6091238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cs-CZ" sz="3200"/>
              <a:t>Klikoroh devětsilový</a:t>
            </a:r>
            <a:endParaRPr lang="cs-CZ" sz="3200">
              <a:latin typeface="Franklin Gothic Book"/>
            </a:endParaRPr>
          </a:p>
        </p:txBody>
      </p:sp>
      <p:cxnSp>
        <p:nvCxnSpPr>
          <p:cNvPr id="10" name="Přímá spojovací šipka 9"/>
          <p:cNvCxnSpPr/>
          <p:nvPr/>
        </p:nvCxnSpPr>
        <p:spPr>
          <a:xfrm rot="5400000" flipH="1" flipV="1">
            <a:off x="5357813" y="4643438"/>
            <a:ext cx="785812" cy="21431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752" name="Picture 11" descr="File:Grosser Traegruessler Liparus glabiostris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95513" y="2349500"/>
            <a:ext cx="4608512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048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AutoShape 16">
            <a:hlinkClick r:id="rId2" action="ppaction://hlinksldjump"/>
          </p:cNvPr>
          <p:cNvSpPr>
            <a:spLocks noChangeArrowheads="1"/>
          </p:cNvSpPr>
          <p:nvPr/>
        </p:nvSpPr>
        <p:spPr bwMode="auto">
          <a:xfrm rot="5400000">
            <a:off x="3708400" y="3644900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13</a:t>
            </a:r>
          </a:p>
        </p:txBody>
      </p:sp>
      <p:sp>
        <p:nvSpPr>
          <p:cNvPr id="3155" name="AutoShape 83"/>
          <p:cNvSpPr>
            <a:spLocks noChangeArrowheads="1"/>
          </p:cNvSpPr>
          <p:nvPr/>
        </p:nvSpPr>
        <p:spPr bwMode="auto">
          <a:xfrm rot="5400000">
            <a:off x="3708400" y="3644900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13</a:t>
            </a:r>
          </a:p>
        </p:txBody>
      </p:sp>
      <p:sp>
        <p:nvSpPr>
          <p:cNvPr id="3183" name="AutoShape 111"/>
          <p:cNvSpPr>
            <a:spLocks noChangeArrowheads="1"/>
          </p:cNvSpPr>
          <p:nvPr/>
        </p:nvSpPr>
        <p:spPr bwMode="auto">
          <a:xfrm rot="5400000">
            <a:off x="3708400" y="3644900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13</a:t>
            </a:r>
          </a:p>
        </p:txBody>
      </p:sp>
      <p:sp>
        <p:nvSpPr>
          <p:cNvPr id="3211" name="AutoShape 139"/>
          <p:cNvSpPr>
            <a:spLocks noChangeArrowheads="1"/>
          </p:cNvSpPr>
          <p:nvPr/>
        </p:nvSpPr>
        <p:spPr bwMode="auto">
          <a:xfrm rot="5400000">
            <a:off x="3708400" y="3644900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13</a:t>
            </a:r>
          </a:p>
        </p:txBody>
      </p:sp>
      <p:sp>
        <p:nvSpPr>
          <p:cNvPr id="3076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 rot="5400000">
            <a:off x="3708400" y="188913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1</a:t>
            </a:r>
          </a:p>
        </p:txBody>
      </p:sp>
      <p:sp>
        <p:nvSpPr>
          <p:cNvPr id="3077" name="AutoShap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 rot="5400000">
            <a:off x="4284663" y="1052513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3</a:t>
            </a:r>
          </a:p>
        </p:txBody>
      </p:sp>
      <p:sp>
        <p:nvSpPr>
          <p:cNvPr id="3078" name="AutoShape 6">
            <a:hlinkClick r:id="rId5" action="ppaction://hlinksldjump"/>
          </p:cNvPr>
          <p:cNvSpPr>
            <a:spLocks noChangeArrowheads="1"/>
          </p:cNvSpPr>
          <p:nvPr/>
        </p:nvSpPr>
        <p:spPr bwMode="auto">
          <a:xfrm rot="5400000">
            <a:off x="3132138" y="1052513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2</a:t>
            </a:r>
          </a:p>
        </p:txBody>
      </p:sp>
      <p:sp>
        <p:nvSpPr>
          <p:cNvPr id="3079" name="AutoShape 7">
            <a:hlinkClick r:id="rId6" action="ppaction://hlinksldjump"/>
          </p:cNvPr>
          <p:cNvSpPr>
            <a:spLocks noChangeArrowheads="1"/>
          </p:cNvSpPr>
          <p:nvPr/>
        </p:nvSpPr>
        <p:spPr bwMode="auto">
          <a:xfrm rot="5400000">
            <a:off x="4859338" y="1916113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6</a:t>
            </a:r>
          </a:p>
        </p:txBody>
      </p:sp>
      <p:sp>
        <p:nvSpPr>
          <p:cNvPr id="3080" name="AutoShape 8">
            <a:hlinkClick r:id="rId7" action="ppaction://hlinksldjump"/>
          </p:cNvPr>
          <p:cNvSpPr>
            <a:spLocks noChangeArrowheads="1"/>
          </p:cNvSpPr>
          <p:nvPr/>
        </p:nvSpPr>
        <p:spPr bwMode="auto">
          <a:xfrm rot="5400000">
            <a:off x="3708400" y="1916113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5</a:t>
            </a:r>
          </a:p>
        </p:txBody>
      </p:sp>
      <p:sp>
        <p:nvSpPr>
          <p:cNvPr id="3081" name="AutoShape 9">
            <a:hlinkClick r:id="rId8" action="ppaction://hlinksldjump"/>
          </p:cNvPr>
          <p:cNvSpPr>
            <a:spLocks noChangeArrowheads="1"/>
          </p:cNvSpPr>
          <p:nvPr/>
        </p:nvSpPr>
        <p:spPr bwMode="auto">
          <a:xfrm rot="5400000">
            <a:off x="2555875" y="1916113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4</a:t>
            </a:r>
          </a:p>
        </p:txBody>
      </p:sp>
      <p:sp>
        <p:nvSpPr>
          <p:cNvPr id="3082" name="AutoShape 10">
            <a:hlinkClick r:id="rId9" action="ppaction://hlinksldjump"/>
          </p:cNvPr>
          <p:cNvSpPr>
            <a:spLocks noChangeArrowheads="1"/>
          </p:cNvSpPr>
          <p:nvPr/>
        </p:nvSpPr>
        <p:spPr bwMode="auto">
          <a:xfrm rot="5400000">
            <a:off x="5435600" y="2781300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10</a:t>
            </a:r>
          </a:p>
        </p:txBody>
      </p:sp>
      <p:sp>
        <p:nvSpPr>
          <p:cNvPr id="3083" name="AutoShape 1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 rot="5400000">
            <a:off x="4284663" y="2781300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9</a:t>
            </a:r>
          </a:p>
        </p:txBody>
      </p:sp>
      <p:sp>
        <p:nvSpPr>
          <p:cNvPr id="3084" name="AutoShape 12">
            <a:hlinkClick r:id="rId10" action="ppaction://hlinksldjump"/>
          </p:cNvPr>
          <p:cNvSpPr>
            <a:spLocks noChangeArrowheads="1"/>
          </p:cNvSpPr>
          <p:nvPr/>
        </p:nvSpPr>
        <p:spPr bwMode="auto">
          <a:xfrm rot="5400000">
            <a:off x="3132138" y="2781300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8</a:t>
            </a:r>
          </a:p>
        </p:txBody>
      </p:sp>
      <p:sp>
        <p:nvSpPr>
          <p:cNvPr id="3085" name="AutoShape 13">
            <a:hlinkClick r:id="rId11" action="ppaction://hlinksldjump"/>
          </p:cNvPr>
          <p:cNvSpPr>
            <a:spLocks noChangeArrowheads="1"/>
          </p:cNvSpPr>
          <p:nvPr/>
        </p:nvSpPr>
        <p:spPr bwMode="auto">
          <a:xfrm rot="5400000">
            <a:off x="1979613" y="2781300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7</a:t>
            </a:r>
          </a:p>
        </p:txBody>
      </p:sp>
      <p:sp>
        <p:nvSpPr>
          <p:cNvPr id="3086" name="AutoShape 14">
            <a:hlinkClick r:id="rId12" action="ppaction://hlinksldjump"/>
          </p:cNvPr>
          <p:cNvSpPr>
            <a:spLocks noChangeArrowheads="1"/>
          </p:cNvSpPr>
          <p:nvPr/>
        </p:nvSpPr>
        <p:spPr bwMode="auto">
          <a:xfrm rot="5400000">
            <a:off x="6011863" y="3644900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15</a:t>
            </a:r>
          </a:p>
        </p:txBody>
      </p:sp>
      <p:sp>
        <p:nvSpPr>
          <p:cNvPr id="3087" name="AutoShape 15">
            <a:hlinkClick r:id="rId13" action="ppaction://hlinksldjump"/>
          </p:cNvPr>
          <p:cNvSpPr>
            <a:spLocks noChangeArrowheads="1"/>
          </p:cNvSpPr>
          <p:nvPr/>
        </p:nvSpPr>
        <p:spPr bwMode="auto">
          <a:xfrm rot="5400000">
            <a:off x="4859338" y="3644900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14</a:t>
            </a:r>
          </a:p>
        </p:txBody>
      </p:sp>
      <p:sp>
        <p:nvSpPr>
          <p:cNvPr id="3089" name="AutoShape 17">
            <a:hlinkClick r:id="rId14" action="ppaction://hlinksldjump"/>
          </p:cNvPr>
          <p:cNvSpPr>
            <a:spLocks noChangeArrowheads="1"/>
          </p:cNvSpPr>
          <p:nvPr/>
        </p:nvSpPr>
        <p:spPr bwMode="auto">
          <a:xfrm rot="5400000">
            <a:off x="2555875" y="3644900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12</a:t>
            </a:r>
          </a:p>
        </p:txBody>
      </p:sp>
      <p:sp>
        <p:nvSpPr>
          <p:cNvPr id="3090" name="AutoShape 18">
            <a:hlinkClick r:id="rId15" action="ppaction://hlinksldjump"/>
          </p:cNvPr>
          <p:cNvSpPr>
            <a:spLocks noChangeArrowheads="1"/>
          </p:cNvSpPr>
          <p:nvPr/>
        </p:nvSpPr>
        <p:spPr bwMode="auto">
          <a:xfrm rot="5400000">
            <a:off x="1403350" y="3644900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11</a:t>
            </a:r>
          </a:p>
        </p:txBody>
      </p:sp>
      <p:sp>
        <p:nvSpPr>
          <p:cNvPr id="3091" name="AutoShape 19">
            <a:hlinkClick r:id="rId16" action="ppaction://hlinksldjump"/>
          </p:cNvPr>
          <p:cNvSpPr>
            <a:spLocks noChangeArrowheads="1"/>
          </p:cNvSpPr>
          <p:nvPr/>
        </p:nvSpPr>
        <p:spPr bwMode="auto">
          <a:xfrm rot="5400000">
            <a:off x="6588125" y="4508500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21</a:t>
            </a:r>
          </a:p>
        </p:txBody>
      </p:sp>
      <p:sp>
        <p:nvSpPr>
          <p:cNvPr id="3092" name="AutoShape 20">
            <a:hlinkClick r:id="rId17" action="ppaction://hlinksldjump"/>
          </p:cNvPr>
          <p:cNvSpPr>
            <a:spLocks noChangeArrowheads="1"/>
          </p:cNvSpPr>
          <p:nvPr/>
        </p:nvSpPr>
        <p:spPr bwMode="auto">
          <a:xfrm rot="5400000">
            <a:off x="5435600" y="4508500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20</a:t>
            </a:r>
          </a:p>
        </p:txBody>
      </p:sp>
      <p:sp>
        <p:nvSpPr>
          <p:cNvPr id="3093" name="AutoShap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 rot="5400000">
            <a:off x="4284663" y="4508500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19</a:t>
            </a:r>
          </a:p>
        </p:txBody>
      </p:sp>
      <p:sp>
        <p:nvSpPr>
          <p:cNvPr id="3094" name="AutoShape 22">
            <a:hlinkClick r:id="rId19" action="ppaction://hlinksldjump"/>
          </p:cNvPr>
          <p:cNvSpPr>
            <a:spLocks noChangeArrowheads="1"/>
          </p:cNvSpPr>
          <p:nvPr/>
        </p:nvSpPr>
        <p:spPr bwMode="auto">
          <a:xfrm rot="5400000">
            <a:off x="3132138" y="4508500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18</a:t>
            </a:r>
          </a:p>
        </p:txBody>
      </p:sp>
      <p:sp>
        <p:nvSpPr>
          <p:cNvPr id="3095" name="AutoShape 23">
            <a:hlinkClick r:id="rId20" action="ppaction://hlinksldjump"/>
          </p:cNvPr>
          <p:cNvSpPr>
            <a:spLocks noChangeArrowheads="1"/>
          </p:cNvSpPr>
          <p:nvPr/>
        </p:nvSpPr>
        <p:spPr bwMode="auto">
          <a:xfrm rot="5400000">
            <a:off x="1979613" y="4508500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17</a:t>
            </a:r>
          </a:p>
        </p:txBody>
      </p:sp>
      <p:sp>
        <p:nvSpPr>
          <p:cNvPr id="3096" name="AutoShape 24">
            <a:hlinkClick r:id="rId21" action="ppaction://hlinksldjump"/>
          </p:cNvPr>
          <p:cNvSpPr>
            <a:spLocks noChangeArrowheads="1"/>
          </p:cNvSpPr>
          <p:nvPr/>
        </p:nvSpPr>
        <p:spPr bwMode="auto">
          <a:xfrm rot="5400000">
            <a:off x="827088" y="4508500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16</a:t>
            </a:r>
          </a:p>
        </p:txBody>
      </p:sp>
      <p:sp>
        <p:nvSpPr>
          <p:cNvPr id="3097" name="AutoShape 25">
            <a:hlinkClick r:id="rId22" action="ppaction://hlinksldjump"/>
          </p:cNvPr>
          <p:cNvSpPr>
            <a:spLocks noChangeArrowheads="1"/>
          </p:cNvSpPr>
          <p:nvPr/>
        </p:nvSpPr>
        <p:spPr bwMode="auto">
          <a:xfrm rot="5400000">
            <a:off x="6011863" y="5373688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27</a:t>
            </a:r>
          </a:p>
        </p:txBody>
      </p:sp>
      <p:sp>
        <p:nvSpPr>
          <p:cNvPr id="3098" name="AutoShape 26">
            <a:hlinkClick r:id="rId23" action="ppaction://hlinksldjump"/>
          </p:cNvPr>
          <p:cNvSpPr>
            <a:spLocks noChangeArrowheads="1"/>
          </p:cNvSpPr>
          <p:nvPr/>
        </p:nvSpPr>
        <p:spPr bwMode="auto">
          <a:xfrm rot="5400000">
            <a:off x="7164388" y="5373688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28</a:t>
            </a:r>
          </a:p>
        </p:txBody>
      </p:sp>
      <p:sp>
        <p:nvSpPr>
          <p:cNvPr id="3099" name="AutoShape 27">
            <a:hlinkClick r:id="rId24" action="ppaction://hlinksldjump"/>
          </p:cNvPr>
          <p:cNvSpPr>
            <a:spLocks noChangeArrowheads="1"/>
          </p:cNvSpPr>
          <p:nvPr/>
        </p:nvSpPr>
        <p:spPr bwMode="auto">
          <a:xfrm rot="5400000">
            <a:off x="4859338" y="5373688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26</a:t>
            </a:r>
          </a:p>
        </p:txBody>
      </p:sp>
      <p:sp>
        <p:nvSpPr>
          <p:cNvPr id="3100" name="AutoShape 28">
            <a:hlinkClick r:id="rId25" action="ppaction://hlinksldjump"/>
          </p:cNvPr>
          <p:cNvSpPr>
            <a:spLocks noChangeArrowheads="1"/>
          </p:cNvSpPr>
          <p:nvPr/>
        </p:nvSpPr>
        <p:spPr bwMode="auto">
          <a:xfrm rot="5400000">
            <a:off x="3708400" y="5373688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25</a:t>
            </a:r>
          </a:p>
        </p:txBody>
      </p:sp>
      <p:sp>
        <p:nvSpPr>
          <p:cNvPr id="3101" name="AutoShape 29">
            <a:hlinkClick r:id="rId26" action="ppaction://hlinksldjump"/>
          </p:cNvPr>
          <p:cNvSpPr>
            <a:spLocks noChangeArrowheads="1"/>
          </p:cNvSpPr>
          <p:nvPr/>
        </p:nvSpPr>
        <p:spPr bwMode="auto">
          <a:xfrm rot="5400000">
            <a:off x="2555875" y="5373688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24</a:t>
            </a:r>
          </a:p>
        </p:txBody>
      </p:sp>
      <p:sp>
        <p:nvSpPr>
          <p:cNvPr id="3102" name="AutoShape 30">
            <a:hlinkClick r:id="rId27" action="ppaction://hlinksldjump"/>
          </p:cNvPr>
          <p:cNvSpPr>
            <a:spLocks noChangeArrowheads="1"/>
          </p:cNvSpPr>
          <p:nvPr/>
        </p:nvSpPr>
        <p:spPr bwMode="auto">
          <a:xfrm rot="5400000">
            <a:off x="1403350" y="5373688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23</a:t>
            </a:r>
          </a:p>
        </p:txBody>
      </p:sp>
      <p:sp>
        <p:nvSpPr>
          <p:cNvPr id="3103" name="AutoShape 31">
            <a:hlinkClick r:id="rId28" action="ppaction://hlinksldjump"/>
          </p:cNvPr>
          <p:cNvSpPr>
            <a:spLocks noChangeArrowheads="1"/>
          </p:cNvSpPr>
          <p:nvPr/>
        </p:nvSpPr>
        <p:spPr bwMode="auto">
          <a:xfrm rot="5400000">
            <a:off x="250825" y="5373688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22</a:t>
            </a:r>
          </a:p>
        </p:txBody>
      </p:sp>
      <p:sp>
        <p:nvSpPr>
          <p:cNvPr id="3143" name="AutoShape 71"/>
          <p:cNvSpPr>
            <a:spLocks noChangeArrowheads="1"/>
          </p:cNvSpPr>
          <p:nvPr/>
        </p:nvSpPr>
        <p:spPr bwMode="auto">
          <a:xfrm rot="5400000">
            <a:off x="3708400" y="188913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1</a:t>
            </a:r>
          </a:p>
        </p:txBody>
      </p:sp>
      <p:sp>
        <p:nvSpPr>
          <p:cNvPr id="3144" name="AutoShape 72"/>
          <p:cNvSpPr>
            <a:spLocks noChangeArrowheads="1"/>
          </p:cNvSpPr>
          <p:nvPr/>
        </p:nvSpPr>
        <p:spPr bwMode="auto">
          <a:xfrm rot="5400000">
            <a:off x="3132138" y="1052513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2</a:t>
            </a:r>
          </a:p>
        </p:txBody>
      </p:sp>
      <p:sp>
        <p:nvSpPr>
          <p:cNvPr id="3145" name="AutoShape 73"/>
          <p:cNvSpPr>
            <a:spLocks noChangeArrowheads="1"/>
          </p:cNvSpPr>
          <p:nvPr/>
        </p:nvSpPr>
        <p:spPr bwMode="auto">
          <a:xfrm rot="5400000">
            <a:off x="4284663" y="1052513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3</a:t>
            </a:r>
          </a:p>
        </p:txBody>
      </p:sp>
      <p:sp>
        <p:nvSpPr>
          <p:cNvPr id="3146" name="AutoShape 74"/>
          <p:cNvSpPr>
            <a:spLocks noChangeArrowheads="1"/>
          </p:cNvSpPr>
          <p:nvPr/>
        </p:nvSpPr>
        <p:spPr bwMode="auto">
          <a:xfrm rot="5400000">
            <a:off x="4859338" y="1916113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6</a:t>
            </a:r>
          </a:p>
        </p:txBody>
      </p:sp>
      <p:sp>
        <p:nvSpPr>
          <p:cNvPr id="3147" name="AutoShape 75"/>
          <p:cNvSpPr>
            <a:spLocks noChangeArrowheads="1"/>
          </p:cNvSpPr>
          <p:nvPr/>
        </p:nvSpPr>
        <p:spPr bwMode="auto">
          <a:xfrm rot="5400000">
            <a:off x="3708400" y="1916113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5</a:t>
            </a:r>
          </a:p>
        </p:txBody>
      </p:sp>
      <p:sp>
        <p:nvSpPr>
          <p:cNvPr id="3148" name="AutoShape 76"/>
          <p:cNvSpPr>
            <a:spLocks noChangeArrowheads="1"/>
          </p:cNvSpPr>
          <p:nvPr/>
        </p:nvSpPr>
        <p:spPr bwMode="auto">
          <a:xfrm rot="5400000">
            <a:off x="2555875" y="1916113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4</a:t>
            </a:r>
          </a:p>
        </p:txBody>
      </p:sp>
      <p:sp>
        <p:nvSpPr>
          <p:cNvPr id="3149" name="AutoShape 77"/>
          <p:cNvSpPr>
            <a:spLocks noChangeArrowheads="1"/>
          </p:cNvSpPr>
          <p:nvPr/>
        </p:nvSpPr>
        <p:spPr bwMode="auto">
          <a:xfrm rot="5400000">
            <a:off x="5435600" y="2781300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10</a:t>
            </a:r>
          </a:p>
        </p:txBody>
      </p:sp>
      <p:sp>
        <p:nvSpPr>
          <p:cNvPr id="3150" name="AutoShape 78"/>
          <p:cNvSpPr>
            <a:spLocks noChangeArrowheads="1"/>
          </p:cNvSpPr>
          <p:nvPr/>
        </p:nvSpPr>
        <p:spPr bwMode="auto">
          <a:xfrm rot="5400000">
            <a:off x="4284663" y="2781300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9</a:t>
            </a:r>
          </a:p>
        </p:txBody>
      </p:sp>
      <p:sp>
        <p:nvSpPr>
          <p:cNvPr id="3151" name="AutoShape 79"/>
          <p:cNvSpPr>
            <a:spLocks noChangeArrowheads="1"/>
          </p:cNvSpPr>
          <p:nvPr/>
        </p:nvSpPr>
        <p:spPr bwMode="auto">
          <a:xfrm rot="5400000">
            <a:off x="3132138" y="2781300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8</a:t>
            </a:r>
          </a:p>
        </p:txBody>
      </p:sp>
      <p:sp>
        <p:nvSpPr>
          <p:cNvPr id="3152" name="AutoShape 80"/>
          <p:cNvSpPr>
            <a:spLocks noChangeArrowheads="1"/>
          </p:cNvSpPr>
          <p:nvPr/>
        </p:nvSpPr>
        <p:spPr bwMode="auto">
          <a:xfrm rot="5400000">
            <a:off x="1979613" y="2781300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7</a:t>
            </a:r>
          </a:p>
        </p:txBody>
      </p:sp>
      <p:sp>
        <p:nvSpPr>
          <p:cNvPr id="3153" name="AutoShape 81"/>
          <p:cNvSpPr>
            <a:spLocks noChangeArrowheads="1"/>
          </p:cNvSpPr>
          <p:nvPr/>
        </p:nvSpPr>
        <p:spPr bwMode="auto">
          <a:xfrm rot="5400000">
            <a:off x="6011863" y="3644900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15</a:t>
            </a:r>
          </a:p>
        </p:txBody>
      </p:sp>
      <p:sp>
        <p:nvSpPr>
          <p:cNvPr id="3154" name="AutoShape 82"/>
          <p:cNvSpPr>
            <a:spLocks noChangeArrowheads="1"/>
          </p:cNvSpPr>
          <p:nvPr/>
        </p:nvSpPr>
        <p:spPr bwMode="auto">
          <a:xfrm rot="5400000">
            <a:off x="4859338" y="3644900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14</a:t>
            </a:r>
          </a:p>
        </p:txBody>
      </p:sp>
      <p:sp>
        <p:nvSpPr>
          <p:cNvPr id="3156" name="AutoShape 84"/>
          <p:cNvSpPr>
            <a:spLocks noChangeArrowheads="1"/>
          </p:cNvSpPr>
          <p:nvPr/>
        </p:nvSpPr>
        <p:spPr bwMode="auto">
          <a:xfrm rot="5400000">
            <a:off x="2555875" y="3644900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12</a:t>
            </a:r>
          </a:p>
        </p:txBody>
      </p:sp>
      <p:sp>
        <p:nvSpPr>
          <p:cNvPr id="3157" name="AutoShape 85"/>
          <p:cNvSpPr>
            <a:spLocks noChangeArrowheads="1"/>
          </p:cNvSpPr>
          <p:nvPr/>
        </p:nvSpPr>
        <p:spPr bwMode="auto">
          <a:xfrm rot="5400000">
            <a:off x="1403350" y="3644900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11</a:t>
            </a:r>
          </a:p>
        </p:txBody>
      </p:sp>
      <p:sp>
        <p:nvSpPr>
          <p:cNvPr id="3158" name="AutoShape 86"/>
          <p:cNvSpPr>
            <a:spLocks noChangeArrowheads="1"/>
          </p:cNvSpPr>
          <p:nvPr/>
        </p:nvSpPr>
        <p:spPr bwMode="auto">
          <a:xfrm rot="5400000">
            <a:off x="6588125" y="4508500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21</a:t>
            </a:r>
          </a:p>
        </p:txBody>
      </p:sp>
      <p:sp>
        <p:nvSpPr>
          <p:cNvPr id="3159" name="AutoShape 87"/>
          <p:cNvSpPr>
            <a:spLocks noChangeArrowheads="1"/>
          </p:cNvSpPr>
          <p:nvPr/>
        </p:nvSpPr>
        <p:spPr bwMode="auto">
          <a:xfrm rot="5400000">
            <a:off x="5435600" y="4508500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20</a:t>
            </a:r>
          </a:p>
        </p:txBody>
      </p:sp>
      <p:sp>
        <p:nvSpPr>
          <p:cNvPr id="3160" name="AutoShape 88"/>
          <p:cNvSpPr>
            <a:spLocks noChangeArrowheads="1"/>
          </p:cNvSpPr>
          <p:nvPr/>
        </p:nvSpPr>
        <p:spPr bwMode="auto">
          <a:xfrm rot="5400000">
            <a:off x="4284663" y="4508500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19</a:t>
            </a:r>
          </a:p>
        </p:txBody>
      </p:sp>
      <p:sp>
        <p:nvSpPr>
          <p:cNvPr id="3161" name="AutoShape 89"/>
          <p:cNvSpPr>
            <a:spLocks noChangeArrowheads="1"/>
          </p:cNvSpPr>
          <p:nvPr/>
        </p:nvSpPr>
        <p:spPr bwMode="auto">
          <a:xfrm rot="5400000">
            <a:off x="3132138" y="4508500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18</a:t>
            </a:r>
          </a:p>
        </p:txBody>
      </p:sp>
      <p:sp>
        <p:nvSpPr>
          <p:cNvPr id="3162" name="AutoShape 90"/>
          <p:cNvSpPr>
            <a:spLocks noChangeArrowheads="1"/>
          </p:cNvSpPr>
          <p:nvPr/>
        </p:nvSpPr>
        <p:spPr bwMode="auto">
          <a:xfrm rot="5400000">
            <a:off x="1979613" y="4508500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17</a:t>
            </a:r>
          </a:p>
        </p:txBody>
      </p:sp>
      <p:sp>
        <p:nvSpPr>
          <p:cNvPr id="3163" name="AutoShape 91"/>
          <p:cNvSpPr>
            <a:spLocks noChangeArrowheads="1"/>
          </p:cNvSpPr>
          <p:nvPr/>
        </p:nvSpPr>
        <p:spPr bwMode="auto">
          <a:xfrm rot="5400000">
            <a:off x="827088" y="4508500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16</a:t>
            </a:r>
          </a:p>
        </p:txBody>
      </p:sp>
      <p:sp>
        <p:nvSpPr>
          <p:cNvPr id="3164" name="AutoShape 92"/>
          <p:cNvSpPr>
            <a:spLocks noChangeArrowheads="1"/>
          </p:cNvSpPr>
          <p:nvPr/>
        </p:nvSpPr>
        <p:spPr bwMode="auto">
          <a:xfrm rot="5400000">
            <a:off x="250825" y="5373688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22</a:t>
            </a:r>
          </a:p>
        </p:txBody>
      </p:sp>
      <p:sp>
        <p:nvSpPr>
          <p:cNvPr id="3165" name="AutoShape 93"/>
          <p:cNvSpPr>
            <a:spLocks noChangeArrowheads="1"/>
          </p:cNvSpPr>
          <p:nvPr/>
        </p:nvSpPr>
        <p:spPr bwMode="auto">
          <a:xfrm rot="5400000">
            <a:off x="1403350" y="5373688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23</a:t>
            </a:r>
          </a:p>
        </p:txBody>
      </p:sp>
      <p:sp>
        <p:nvSpPr>
          <p:cNvPr id="3166" name="AutoShape 94"/>
          <p:cNvSpPr>
            <a:spLocks noChangeArrowheads="1"/>
          </p:cNvSpPr>
          <p:nvPr/>
        </p:nvSpPr>
        <p:spPr bwMode="auto">
          <a:xfrm rot="5400000">
            <a:off x="2555875" y="5373688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24</a:t>
            </a:r>
          </a:p>
        </p:txBody>
      </p:sp>
      <p:sp>
        <p:nvSpPr>
          <p:cNvPr id="3167" name="AutoShape 95"/>
          <p:cNvSpPr>
            <a:spLocks noChangeArrowheads="1"/>
          </p:cNvSpPr>
          <p:nvPr/>
        </p:nvSpPr>
        <p:spPr bwMode="auto">
          <a:xfrm rot="5400000">
            <a:off x="3708400" y="5373688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25</a:t>
            </a:r>
          </a:p>
        </p:txBody>
      </p:sp>
      <p:sp>
        <p:nvSpPr>
          <p:cNvPr id="3168" name="AutoShape 96"/>
          <p:cNvSpPr>
            <a:spLocks noChangeArrowheads="1"/>
          </p:cNvSpPr>
          <p:nvPr/>
        </p:nvSpPr>
        <p:spPr bwMode="auto">
          <a:xfrm rot="5400000">
            <a:off x="4859338" y="5373688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26</a:t>
            </a:r>
          </a:p>
        </p:txBody>
      </p:sp>
      <p:sp>
        <p:nvSpPr>
          <p:cNvPr id="3169" name="AutoShape 97"/>
          <p:cNvSpPr>
            <a:spLocks noChangeArrowheads="1"/>
          </p:cNvSpPr>
          <p:nvPr/>
        </p:nvSpPr>
        <p:spPr bwMode="auto">
          <a:xfrm rot="5400000">
            <a:off x="6011863" y="5373688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27</a:t>
            </a:r>
          </a:p>
        </p:txBody>
      </p:sp>
      <p:sp>
        <p:nvSpPr>
          <p:cNvPr id="3170" name="AutoShape 98"/>
          <p:cNvSpPr>
            <a:spLocks noChangeArrowheads="1"/>
          </p:cNvSpPr>
          <p:nvPr/>
        </p:nvSpPr>
        <p:spPr bwMode="auto">
          <a:xfrm rot="5400000">
            <a:off x="7164388" y="5373688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28</a:t>
            </a:r>
          </a:p>
        </p:txBody>
      </p:sp>
      <p:sp>
        <p:nvSpPr>
          <p:cNvPr id="3171" name="AutoShape 99"/>
          <p:cNvSpPr>
            <a:spLocks noChangeArrowheads="1"/>
          </p:cNvSpPr>
          <p:nvPr/>
        </p:nvSpPr>
        <p:spPr bwMode="auto">
          <a:xfrm rot="5400000">
            <a:off x="3708400" y="188913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1</a:t>
            </a:r>
          </a:p>
        </p:txBody>
      </p:sp>
      <p:sp>
        <p:nvSpPr>
          <p:cNvPr id="3172" name="AutoShape 100"/>
          <p:cNvSpPr>
            <a:spLocks noChangeArrowheads="1"/>
          </p:cNvSpPr>
          <p:nvPr/>
        </p:nvSpPr>
        <p:spPr bwMode="auto">
          <a:xfrm rot="5400000">
            <a:off x="3132138" y="1052513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2</a:t>
            </a:r>
          </a:p>
        </p:txBody>
      </p:sp>
      <p:sp>
        <p:nvSpPr>
          <p:cNvPr id="3173" name="AutoShape 101"/>
          <p:cNvSpPr>
            <a:spLocks noChangeArrowheads="1"/>
          </p:cNvSpPr>
          <p:nvPr/>
        </p:nvSpPr>
        <p:spPr bwMode="auto">
          <a:xfrm rot="5400000">
            <a:off x="4284663" y="1052513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3</a:t>
            </a:r>
          </a:p>
        </p:txBody>
      </p:sp>
      <p:sp>
        <p:nvSpPr>
          <p:cNvPr id="3174" name="AutoShape 102"/>
          <p:cNvSpPr>
            <a:spLocks noChangeArrowheads="1"/>
          </p:cNvSpPr>
          <p:nvPr/>
        </p:nvSpPr>
        <p:spPr bwMode="auto">
          <a:xfrm rot="5400000">
            <a:off x="2555875" y="1916113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4</a:t>
            </a:r>
          </a:p>
        </p:txBody>
      </p:sp>
      <p:sp>
        <p:nvSpPr>
          <p:cNvPr id="3175" name="AutoShape 103"/>
          <p:cNvSpPr>
            <a:spLocks noChangeArrowheads="1"/>
          </p:cNvSpPr>
          <p:nvPr/>
        </p:nvSpPr>
        <p:spPr bwMode="auto">
          <a:xfrm rot="5400000">
            <a:off x="3708400" y="1916113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5</a:t>
            </a:r>
          </a:p>
        </p:txBody>
      </p:sp>
      <p:sp>
        <p:nvSpPr>
          <p:cNvPr id="3176" name="AutoShape 104"/>
          <p:cNvSpPr>
            <a:spLocks noChangeArrowheads="1"/>
          </p:cNvSpPr>
          <p:nvPr/>
        </p:nvSpPr>
        <p:spPr bwMode="auto">
          <a:xfrm rot="5400000">
            <a:off x="4859338" y="1916113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6</a:t>
            </a:r>
          </a:p>
        </p:txBody>
      </p:sp>
      <p:sp>
        <p:nvSpPr>
          <p:cNvPr id="3177" name="AutoShape 105"/>
          <p:cNvSpPr>
            <a:spLocks noChangeArrowheads="1"/>
          </p:cNvSpPr>
          <p:nvPr/>
        </p:nvSpPr>
        <p:spPr bwMode="auto">
          <a:xfrm rot="5400000">
            <a:off x="1979613" y="2781300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7</a:t>
            </a:r>
          </a:p>
        </p:txBody>
      </p:sp>
      <p:sp>
        <p:nvSpPr>
          <p:cNvPr id="3178" name="AutoShape 106"/>
          <p:cNvSpPr>
            <a:spLocks noChangeArrowheads="1"/>
          </p:cNvSpPr>
          <p:nvPr/>
        </p:nvSpPr>
        <p:spPr bwMode="auto">
          <a:xfrm rot="5400000">
            <a:off x="3132138" y="2781300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8</a:t>
            </a:r>
          </a:p>
        </p:txBody>
      </p:sp>
      <p:sp>
        <p:nvSpPr>
          <p:cNvPr id="3179" name="AutoShape 107"/>
          <p:cNvSpPr>
            <a:spLocks noChangeArrowheads="1"/>
          </p:cNvSpPr>
          <p:nvPr/>
        </p:nvSpPr>
        <p:spPr bwMode="auto">
          <a:xfrm rot="5400000">
            <a:off x="4284663" y="2781300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9</a:t>
            </a:r>
          </a:p>
        </p:txBody>
      </p:sp>
      <p:sp>
        <p:nvSpPr>
          <p:cNvPr id="3180" name="AutoShape 108"/>
          <p:cNvSpPr>
            <a:spLocks noChangeArrowheads="1"/>
          </p:cNvSpPr>
          <p:nvPr/>
        </p:nvSpPr>
        <p:spPr bwMode="auto">
          <a:xfrm rot="5400000">
            <a:off x="5435600" y="2781300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10</a:t>
            </a:r>
          </a:p>
        </p:txBody>
      </p:sp>
      <p:sp>
        <p:nvSpPr>
          <p:cNvPr id="3181" name="AutoShape 109"/>
          <p:cNvSpPr>
            <a:spLocks noChangeArrowheads="1"/>
          </p:cNvSpPr>
          <p:nvPr/>
        </p:nvSpPr>
        <p:spPr bwMode="auto">
          <a:xfrm rot="5400000">
            <a:off x="1403350" y="3644900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11</a:t>
            </a:r>
          </a:p>
        </p:txBody>
      </p:sp>
      <p:sp>
        <p:nvSpPr>
          <p:cNvPr id="3182" name="AutoShape 110"/>
          <p:cNvSpPr>
            <a:spLocks noChangeArrowheads="1"/>
          </p:cNvSpPr>
          <p:nvPr/>
        </p:nvSpPr>
        <p:spPr bwMode="auto">
          <a:xfrm rot="5400000">
            <a:off x="2555875" y="3644900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12</a:t>
            </a:r>
          </a:p>
        </p:txBody>
      </p:sp>
      <p:sp>
        <p:nvSpPr>
          <p:cNvPr id="3184" name="AutoShape 112"/>
          <p:cNvSpPr>
            <a:spLocks noChangeArrowheads="1"/>
          </p:cNvSpPr>
          <p:nvPr/>
        </p:nvSpPr>
        <p:spPr bwMode="auto">
          <a:xfrm rot="5400000">
            <a:off x="4859338" y="3644900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14</a:t>
            </a:r>
          </a:p>
        </p:txBody>
      </p:sp>
      <p:sp>
        <p:nvSpPr>
          <p:cNvPr id="3185" name="AutoShape 113"/>
          <p:cNvSpPr>
            <a:spLocks noChangeArrowheads="1"/>
          </p:cNvSpPr>
          <p:nvPr/>
        </p:nvSpPr>
        <p:spPr bwMode="auto">
          <a:xfrm rot="5400000">
            <a:off x="6011863" y="3644900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15</a:t>
            </a:r>
          </a:p>
        </p:txBody>
      </p:sp>
      <p:sp>
        <p:nvSpPr>
          <p:cNvPr id="3186" name="AutoShape 114"/>
          <p:cNvSpPr>
            <a:spLocks noChangeArrowheads="1"/>
          </p:cNvSpPr>
          <p:nvPr/>
        </p:nvSpPr>
        <p:spPr bwMode="auto">
          <a:xfrm rot="5400000">
            <a:off x="827088" y="4508500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16</a:t>
            </a:r>
          </a:p>
        </p:txBody>
      </p:sp>
      <p:sp>
        <p:nvSpPr>
          <p:cNvPr id="3187" name="AutoShape 115"/>
          <p:cNvSpPr>
            <a:spLocks noChangeArrowheads="1"/>
          </p:cNvSpPr>
          <p:nvPr/>
        </p:nvSpPr>
        <p:spPr bwMode="auto">
          <a:xfrm rot="5400000">
            <a:off x="1979613" y="4508500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17</a:t>
            </a:r>
          </a:p>
        </p:txBody>
      </p:sp>
      <p:sp>
        <p:nvSpPr>
          <p:cNvPr id="3188" name="AutoShape 116"/>
          <p:cNvSpPr>
            <a:spLocks noChangeArrowheads="1"/>
          </p:cNvSpPr>
          <p:nvPr/>
        </p:nvSpPr>
        <p:spPr bwMode="auto">
          <a:xfrm rot="5400000">
            <a:off x="3132138" y="4508500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18</a:t>
            </a:r>
          </a:p>
        </p:txBody>
      </p:sp>
      <p:sp>
        <p:nvSpPr>
          <p:cNvPr id="3189" name="AutoShape 117"/>
          <p:cNvSpPr>
            <a:spLocks noChangeArrowheads="1"/>
          </p:cNvSpPr>
          <p:nvPr/>
        </p:nvSpPr>
        <p:spPr bwMode="auto">
          <a:xfrm rot="5400000">
            <a:off x="4284663" y="4508500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19</a:t>
            </a:r>
          </a:p>
        </p:txBody>
      </p:sp>
      <p:sp>
        <p:nvSpPr>
          <p:cNvPr id="3190" name="AutoShape 118"/>
          <p:cNvSpPr>
            <a:spLocks noChangeArrowheads="1"/>
          </p:cNvSpPr>
          <p:nvPr/>
        </p:nvSpPr>
        <p:spPr bwMode="auto">
          <a:xfrm rot="5400000">
            <a:off x="5435600" y="4508500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20</a:t>
            </a:r>
          </a:p>
        </p:txBody>
      </p:sp>
      <p:sp>
        <p:nvSpPr>
          <p:cNvPr id="3191" name="AutoShape 119"/>
          <p:cNvSpPr>
            <a:spLocks noChangeArrowheads="1"/>
          </p:cNvSpPr>
          <p:nvPr/>
        </p:nvSpPr>
        <p:spPr bwMode="auto">
          <a:xfrm rot="5400000">
            <a:off x="6588125" y="4508500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21</a:t>
            </a:r>
          </a:p>
        </p:txBody>
      </p:sp>
      <p:sp>
        <p:nvSpPr>
          <p:cNvPr id="3192" name="AutoShape 120"/>
          <p:cNvSpPr>
            <a:spLocks noChangeArrowheads="1"/>
          </p:cNvSpPr>
          <p:nvPr/>
        </p:nvSpPr>
        <p:spPr bwMode="auto">
          <a:xfrm rot="5400000">
            <a:off x="250825" y="5373688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22</a:t>
            </a:r>
          </a:p>
        </p:txBody>
      </p:sp>
      <p:sp>
        <p:nvSpPr>
          <p:cNvPr id="3193" name="AutoShape 121"/>
          <p:cNvSpPr>
            <a:spLocks noChangeArrowheads="1"/>
          </p:cNvSpPr>
          <p:nvPr/>
        </p:nvSpPr>
        <p:spPr bwMode="auto">
          <a:xfrm rot="5400000">
            <a:off x="1403350" y="5373688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23</a:t>
            </a:r>
          </a:p>
        </p:txBody>
      </p:sp>
      <p:sp>
        <p:nvSpPr>
          <p:cNvPr id="3194" name="AutoShape 122"/>
          <p:cNvSpPr>
            <a:spLocks noChangeArrowheads="1"/>
          </p:cNvSpPr>
          <p:nvPr/>
        </p:nvSpPr>
        <p:spPr bwMode="auto">
          <a:xfrm rot="5400000">
            <a:off x="2555875" y="5373688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24</a:t>
            </a:r>
          </a:p>
        </p:txBody>
      </p:sp>
      <p:sp>
        <p:nvSpPr>
          <p:cNvPr id="3195" name="AutoShape 123"/>
          <p:cNvSpPr>
            <a:spLocks noChangeArrowheads="1"/>
          </p:cNvSpPr>
          <p:nvPr/>
        </p:nvSpPr>
        <p:spPr bwMode="auto">
          <a:xfrm rot="5400000">
            <a:off x="3708400" y="5373688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25</a:t>
            </a:r>
          </a:p>
        </p:txBody>
      </p:sp>
      <p:sp>
        <p:nvSpPr>
          <p:cNvPr id="3196" name="AutoShape 124"/>
          <p:cNvSpPr>
            <a:spLocks noChangeArrowheads="1"/>
          </p:cNvSpPr>
          <p:nvPr/>
        </p:nvSpPr>
        <p:spPr bwMode="auto">
          <a:xfrm rot="5400000">
            <a:off x="4859338" y="5373688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26</a:t>
            </a:r>
          </a:p>
        </p:txBody>
      </p:sp>
      <p:sp>
        <p:nvSpPr>
          <p:cNvPr id="3197" name="AutoShape 125"/>
          <p:cNvSpPr>
            <a:spLocks noChangeArrowheads="1"/>
          </p:cNvSpPr>
          <p:nvPr/>
        </p:nvSpPr>
        <p:spPr bwMode="auto">
          <a:xfrm rot="5400000">
            <a:off x="6011863" y="5373688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27</a:t>
            </a:r>
          </a:p>
        </p:txBody>
      </p:sp>
      <p:sp>
        <p:nvSpPr>
          <p:cNvPr id="3198" name="AutoShape 126"/>
          <p:cNvSpPr>
            <a:spLocks noChangeArrowheads="1"/>
          </p:cNvSpPr>
          <p:nvPr/>
        </p:nvSpPr>
        <p:spPr bwMode="auto">
          <a:xfrm rot="5400000">
            <a:off x="7164388" y="5373688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28</a:t>
            </a:r>
          </a:p>
        </p:txBody>
      </p:sp>
      <p:sp>
        <p:nvSpPr>
          <p:cNvPr id="3199" name="AutoShape 127"/>
          <p:cNvSpPr>
            <a:spLocks noChangeArrowheads="1"/>
          </p:cNvSpPr>
          <p:nvPr/>
        </p:nvSpPr>
        <p:spPr bwMode="auto">
          <a:xfrm rot="5400000">
            <a:off x="3708400" y="188913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1</a:t>
            </a:r>
          </a:p>
        </p:txBody>
      </p:sp>
      <p:sp>
        <p:nvSpPr>
          <p:cNvPr id="3200" name="AutoShape 128"/>
          <p:cNvSpPr>
            <a:spLocks noChangeArrowheads="1"/>
          </p:cNvSpPr>
          <p:nvPr/>
        </p:nvSpPr>
        <p:spPr bwMode="auto">
          <a:xfrm rot="5400000">
            <a:off x="3132138" y="1052513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2</a:t>
            </a:r>
          </a:p>
        </p:txBody>
      </p:sp>
      <p:sp>
        <p:nvSpPr>
          <p:cNvPr id="3201" name="AutoShape 129"/>
          <p:cNvSpPr>
            <a:spLocks noChangeArrowheads="1"/>
          </p:cNvSpPr>
          <p:nvPr/>
        </p:nvSpPr>
        <p:spPr bwMode="auto">
          <a:xfrm rot="5400000">
            <a:off x="4284663" y="1052513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3</a:t>
            </a:r>
          </a:p>
        </p:txBody>
      </p:sp>
      <p:sp>
        <p:nvSpPr>
          <p:cNvPr id="3202" name="AutoShape 130"/>
          <p:cNvSpPr>
            <a:spLocks noChangeArrowheads="1"/>
          </p:cNvSpPr>
          <p:nvPr/>
        </p:nvSpPr>
        <p:spPr bwMode="auto">
          <a:xfrm rot="5400000">
            <a:off x="2555875" y="1916113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4</a:t>
            </a:r>
          </a:p>
        </p:txBody>
      </p:sp>
      <p:sp>
        <p:nvSpPr>
          <p:cNvPr id="3203" name="AutoShape 131"/>
          <p:cNvSpPr>
            <a:spLocks noChangeArrowheads="1"/>
          </p:cNvSpPr>
          <p:nvPr/>
        </p:nvSpPr>
        <p:spPr bwMode="auto">
          <a:xfrm rot="5400000">
            <a:off x="3708400" y="1916113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5</a:t>
            </a:r>
          </a:p>
        </p:txBody>
      </p:sp>
      <p:sp>
        <p:nvSpPr>
          <p:cNvPr id="3204" name="AutoShape 132"/>
          <p:cNvSpPr>
            <a:spLocks noChangeArrowheads="1"/>
          </p:cNvSpPr>
          <p:nvPr/>
        </p:nvSpPr>
        <p:spPr bwMode="auto">
          <a:xfrm rot="5400000">
            <a:off x="4859338" y="1916113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6</a:t>
            </a:r>
          </a:p>
        </p:txBody>
      </p:sp>
      <p:sp>
        <p:nvSpPr>
          <p:cNvPr id="3205" name="AutoShape 133"/>
          <p:cNvSpPr>
            <a:spLocks noChangeArrowheads="1"/>
          </p:cNvSpPr>
          <p:nvPr/>
        </p:nvSpPr>
        <p:spPr bwMode="auto">
          <a:xfrm rot="5400000">
            <a:off x="1979613" y="2781300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7</a:t>
            </a:r>
          </a:p>
        </p:txBody>
      </p:sp>
      <p:sp>
        <p:nvSpPr>
          <p:cNvPr id="3206" name="AutoShape 134"/>
          <p:cNvSpPr>
            <a:spLocks noChangeArrowheads="1"/>
          </p:cNvSpPr>
          <p:nvPr/>
        </p:nvSpPr>
        <p:spPr bwMode="auto">
          <a:xfrm rot="5400000">
            <a:off x="3132138" y="2781300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8</a:t>
            </a:r>
          </a:p>
        </p:txBody>
      </p:sp>
      <p:sp>
        <p:nvSpPr>
          <p:cNvPr id="3207" name="AutoShape 135"/>
          <p:cNvSpPr>
            <a:spLocks noChangeArrowheads="1"/>
          </p:cNvSpPr>
          <p:nvPr/>
        </p:nvSpPr>
        <p:spPr bwMode="auto">
          <a:xfrm rot="5400000">
            <a:off x="4284663" y="2781300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9</a:t>
            </a:r>
          </a:p>
        </p:txBody>
      </p:sp>
      <p:sp>
        <p:nvSpPr>
          <p:cNvPr id="3208" name="AutoShape 136"/>
          <p:cNvSpPr>
            <a:spLocks noChangeArrowheads="1"/>
          </p:cNvSpPr>
          <p:nvPr/>
        </p:nvSpPr>
        <p:spPr bwMode="auto">
          <a:xfrm rot="5400000">
            <a:off x="5435600" y="2781300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10</a:t>
            </a:r>
          </a:p>
        </p:txBody>
      </p:sp>
      <p:sp>
        <p:nvSpPr>
          <p:cNvPr id="3209" name="AutoShape 137"/>
          <p:cNvSpPr>
            <a:spLocks noChangeArrowheads="1"/>
          </p:cNvSpPr>
          <p:nvPr/>
        </p:nvSpPr>
        <p:spPr bwMode="auto">
          <a:xfrm rot="5400000">
            <a:off x="1403350" y="3644900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11</a:t>
            </a:r>
          </a:p>
        </p:txBody>
      </p:sp>
      <p:sp>
        <p:nvSpPr>
          <p:cNvPr id="3210" name="AutoShape 138"/>
          <p:cNvSpPr>
            <a:spLocks noChangeArrowheads="1"/>
          </p:cNvSpPr>
          <p:nvPr/>
        </p:nvSpPr>
        <p:spPr bwMode="auto">
          <a:xfrm rot="5400000">
            <a:off x="2555875" y="3644900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12</a:t>
            </a:r>
          </a:p>
        </p:txBody>
      </p:sp>
      <p:sp>
        <p:nvSpPr>
          <p:cNvPr id="3212" name="AutoShape 140"/>
          <p:cNvSpPr>
            <a:spLocks noChangeArrowheads="1"/>
          </p:cNvSpPr>
          <p:nvPr/>
        </p:nvSpPr>
        <p:spPr bwMode="auto">
          <a:xfrm rot="5400000">
            <a:off x="4859338" y="3644900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14</a:t>
            </a:r>
          </a:p>
        </p:txBody>
      </p:sp>
      <p:sp>
        <p:nvSpPr>
          <p:cNvPr id="3213" name="AutoShape 141"/>
          <p:cNvSpPr>
            <a:spLocks noChangeArrowheads="1"/>
          </p:cNvSpPr>
          <p:nvPr/>
        </p:nvSpPr>
        <p:spPr bwMode="auto">
          <a:xfrm rot="5400000">
            <a:off x="6011863" y="3644900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15</a:t>
            </a:r>
          </a:p>
        </p:txBody>
      </p:sp>
      <p:sp>
        <p:nvSpPr>
          <p:cNvPr id="3214" name="AutoShape 142"/>
          <p:cNvSpPr>
            <a:spLocks noChangeArrowheads="1"/>
          </p:cNvSpPr>
          <p:nvPr/>
        </p:nvSpPr>
        <p:spPr bwMode="auto">
          <a:xfrm rot="5400000">
            <a:off x="827088" y="4508500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16</a:t>
            </a:r>
          </a:p>
        </p:txBody>
      </p:sp>
      <p:sp>
        <p:nvSpPr>
          <p:cNvPr id="3215" name="AutoShape 143"/>
          <p:cNvSpPr>
            <a:spLocks noChangeArrowheads="1"/>
          </p:cNvSpPr>
          <p:nvPr/>
        </p:nvSpPr>
        <p:spPr bwMode="auto">
          <a:xfrm rot="5400000">
            <a:off x="1979613" y="4508500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17</a:t>
            </a:r>
          </a:p>
        </p:txBody>
      </p:sp>
      <p:sp>
        <p:nvSpPr>
          <p:cNvPr id="3216" name="AutoShape 144"/>
          <p:cNvSpPr>
            <a:spLocks noChangeArrowheads="1"/>
          </p:cNvSpPr>
          <p:nvPr/>
        </p:nvSpPr>
        <p:spPr bwMode="auto">
          <a:xfrm rot="5400000">
            <a:off x="3132138" y="4508500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18</a:t>
            </a:r>
          </a:p>
        </p:txBody>
      </p:sp>
      <p:sp>
        <p:nvSpPr>
          <p:cNvPr id="3217" name="AutoShape 145"/>
          <p:cNvSpPr>
            <a:spLocks noChangeArrowheads="1"/>
          </p:cNvSpPr>
          <p:nvPr/>
        </p:nvSpPr>
        <p:spPr bwMode="auto">
          <a:xfrm rot="5400000">
            <a:off x="4284663" y="4508500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19</a:t>
            </a:r>
          </a:p>
        </p:txBody>
      </p:sp>
      <p:sp>
        <p:nvSpPr>
          <p:cNvPr id="3218" name="AutoShape 146"/>
          <p:cNvSpPr>
            <a:spLocks noChangeArrowheads="1"/>
          </p:cNvSpPr>
          <p:nvPr/>
        </p:nvSpPr>
        <p:spPr bwMode="auto">
          <a:xfrm rot="5400000">
            <a:off x="5435600" y="4508500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20</a:t>
            </a:r>
          </a:p>
        </p:txBody>
      </p:sp>
      <p:sp>
        <p:nvSpPr>
          <p:cNvPr id="3219" name="AutoShape 147"/>
          <p:cNvSpPr>
            <a:spLocks noChangeArrowheads="1"/>
          </p:cNvSpPr>
          <p:nvPr/>
        </p:nvSpPr>
        <p:spPr bwMode="auto">
          <a:xfrm rot="5400000">
            <a:off x="6588125" y="4508500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21</a:t>
            </a:r>
          </a:p>
        </p:txBody>
      </p:sp>
      <p:sp>
        <p:nvSpPr>
          <p:cNvPr id="3220" name="AutoShape 148"/>
          <p:cNvSpPr>
            <a:spLocks noChangeArrowheads="1"/>
          </p:cNvSpPr>
          <p:nvPr/>
        </p:nvSpPr>
        <p:spPr bwMode="auto">
          <a:xfrm rot="5400000">
            <a:off x="250825" y="5373688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22</a:t>
            </a:r>
          </a:p>
        </p:txBody>
      </p:sp>
      <p:sp>
        <p:nvSpPr>
          <p:cNvPr id="3221" name="AutoShape 149"/>
          <p:cNvSpPr>
            <a:spLocks noChangeArrowheads="1"/>
          </p:cNvSpPr>
          <p:nvPr/>
        </p:nvSpPr>
        <p:spPr bwMode="auto">
          <a:xfrm rot="5400000">
            <a:off x="1403350" y="5373688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23</a:t>
            </a:r>
          </a:p>
        </p:txBody>
      </p:sp>
      <p:sp>
        <p:nvSpPr>
          <p:cNvPr id="3222" name="AutoShape 150"/>
          <p:cNvSpPr>
            <a:spLocks noChangeArrowheads="1"/>
          </p:cNvSpPr>
          <p:nvPr/>
        </p:nvSpPr>
        <p:spPr bwMode="auto">
          <a:xfrm rot="5400000">
            <a:off x="2555875" y="5373688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24</a:t>
            </a:r>
          </a:p>
        </p:txBody>
      </p:sp>
      <p:sp>
        <p:nvSpPr>
          <p:cNvPr id="3223" name="AutoShape 151"/>
          <p:cNvSpPr>
            <a:spLocks noChangeArrowheads="1"/>
          </p:cNvSpPr>
          <p:nvPr/>
        </p:nvSpPr>
        <p:spPr bwMode="auto">
          <a:xfrm rot="5400000">
            <a:off x="3708400" y="5373688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25</a:t>
            </a:r>
          </a:p>
        </p:txBody>
      </p:sp>
      <p:sp>
        <p:nvSpPr>
          <p:cNvPr id="3224" name="AutoShape 152"/>
          <p:cNvSpPr>
            <a:spLocks noChangeArrowheads="1"/>
          </p:cNvSpPr>
          <p:nvPr/>
        </p:nvSpPr>
        <p:spPr bwMode="auto">
          <a:xfrm rot="5400000">
            <a:off x="4859338" y="5373688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26</a:t>
            </a:r>
          </a:p>
        </p:txBody>
      </p:sp>
      <p:sp>
        <p:nvSpPr>
          <p:cNvPr id="3225" name="AutoShape 153"/>
          <p:cNvSpPr>
            <a:spLocks noChangeArrowheads="1"/>
          </p:cNvSpPr>
          <p:nvPr/>
        </p:nvSpPr>
        <p:spPr bwMode="auto">
          <a:xfrm rot="5400000">
            <a:off x="6011863" y="5373688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27</a:t>
            </a:r>
          </a:p>
        </p:txBody>
      </p:sp>
      <p:sp>
        <p:nvSpPr>
          <p:cNvPr id="3226" name="AutoShape 154"/>
          <p:cNvSpPr>
            <a:spLocks noChangeArrowheads="1"/>
          </p:cNvSpPr>
          <p:nvPr/>
        </p:nvSpPr>
        <p:spPr bwMode="auto">
          <a:xfrm rot="5400000">
            <a:off x="7164388" y="5373688"/>
            <a:ext cx="1079500" cy="10795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cs-CZ"/>
              <a:t>28</a:t>
            </a:r>
          </a:p>
        </p:txBody>
      </p:sp>
      <p:sp>
        <p:nvSpPr>
          <p:cNvPr id="115" name="Obdélník 114"/>
          <p:cNvSpPr/>
          <p:nvPr/>
        </p:nvSpPr>
        <p:spPr>
          <a:xfrm>
            <a:off x="642938" y="357188"/>
            <a:ext cx="2071687" cy="7699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cs-CZ" sz="4400" dirty="0">
                <a:cs typeface="+mn-cs"/>
              </a:rPr>
              <a:t>AZ kvíz</a:t>
            </a:r>
            <a:endParaRPr lang="cs-CZ" sz="4400" kern="0" dirty="0">
              <a:cs typeface="+mn-cs"/>
            </a:endParaRPr>
          </a:p>
        </p:txBody>
      </p:sp>
      <p:sp>
        <p:nvSpPr>
          <p:cNvPr id="116" name="Obdélník 115"/>
          <p:cNvSpPr/>
          <p:nvPr/>
        </p:nvSpPr>
        <p:spPr>
          <a:xfrm>
            <a:off x="5214938" y="357188"/>
            <a:ext cx="3643312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cs-CZ" sz="3600" dirty="0">
                <a:cs typeface="+mn-cs"/>
              </a:rPr>
              <a:t>Opakujeme řád brouci</a:t>
            </a:r>
            <a:endParaRPr lang="cs-CZ" sz="3600" kern="0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0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0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0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0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0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0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0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0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0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0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0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3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0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30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03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02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0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00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30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9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30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8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3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3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3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4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3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5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3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8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3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7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3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6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3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52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3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51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50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3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9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3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57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3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5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3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55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3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54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3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53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3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63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3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62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3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61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3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60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3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59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58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3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64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31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65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3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66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3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67"/>
                  </p:tgtEl>
                </p:cond>
              </p:nextCondLst>
            </p:seq>
            <p:seq concurrent="1" nextAc="seek">
              <p:cTn id="267" restart="whenNotActive" fill="hold" evtFilter="cancelBubble" nodeType="interactiveSeq">
                <p:stCondLst>
                  <p:cond evt="onClick" delay="0">
                    <p:tgtEl>
                      <p:spTgt spid="31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8" fill="hold">
                      <p:stCondLst>
                        <p:cond delay="0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68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3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69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3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>
                      <p:stCondLst>
                        <p:cond delay="0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0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1"/>
                  </p:tgtEl>
                </p:cond>
              </p:nextCondLst>
            </p:seq>
            <p:seq concurrent="1" nextAc="seek">
              <p:cTn id="287" restart="whenNotActive" fill="hold" evtFilter="cancelBubble" nodeType="interactiveSeq">
                <p:stCondLst>
                  <p:cond evt="onClick" delay="0">
                    <p:tgtEl>
                      <p:spTgt spid="3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8" fill="hold">
                      <p:stCondLst>
                        <p:cond delay="0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2"/>
                  </p:tgtEl>
                </p:cond>
              </p:nextCondLst>
            </p:seq>
            <p:seq concurrent="1" nextAc="seek">
              <p:cTn id="292" restart="whenNotActive" fill="hold" evtFilter="cancelBubble" nodeType="interactiveSeq">
                <p:stCondLst>
                  <p:cond evt="onClick" delay="0">
                    <p:tgtEl>
                      <p:spTgt spid="3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3" fill="hold">
                      <p:stCondLst>
                        <p:cond delay="0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3"/>
                  </p:tgtEl>
                </p:cond>
              </p:nextCondLst>
            </p:seq>
            <p:seq concurrent="1" nextAc="seek">
              <p:cTn id="297" restart="whenNotActive" fill="hold" evtFilter="cancelBubble" nodeType="interactiveSeq">
                <p:stCondLst>
                  <p:cond evt="onClick" delay="0">
                    <p:tgtEl>
                      <p:spTgt spid="3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8" fill="hold">
                      <p:stCondLst>
                        <p:cond delay="0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4"/>
                  </p:tgtEl>
                </p:cond>
              </p:nextCondLst>
            </p:seq>
            <p:seq concurrent="1" nextAc="seek">
              <p:cTn id="302" restart="whenNotActive" fill="hold" evtFilter="cancelBubble" nodeType="interactiveSeq">
                <p:stCondLst>
                  <p:cond evt="onClick" delay="0">
                    <p:tgtEl>
                      <p:spTgt spid="3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" fill="hold">
                      <p:stCondLst>
                        <p:cond delay="0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"/>
                  </p:tgtEl>
                </p:cond>
              </p:nextCondLst>
            </p:seq>
            <p:seq concurrent="1" nextAc="seek">
              <p:cTn id="307" restart="whenNotActive" fill="hold" evtFilter="cancelBubble" nodeType="interactiveSeq">
                <p:stCondLst>
                  <p:cond evt="onClick" delay="0">
                    <p:tgtEl>
                      <p:spTgt spid="3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8" fill="hold">
                      <p:stCondLst>
                        <p:cond delay="0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6"/>
                  </p:tgtEl>
                </p:cond>
              </p:nextCondLst>
            </p:seq>
            <p:seq concurrent="1" nextAc="seek">
              <p:cTn id="312" restart="whenNotActive" fill="hold" evtFilter="cancelBubble" nodeType="interactiveSeq">
                <p:stCondLst>
                  <p:cond evt="onClick" delay="0">
                    <p:tgtEl>
                      <p:spTgt spid="3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3" fill="hold">
                      <p:stCondLst>
                        <p:cond delay="0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7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3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8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3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>
                      <p:stCondLst>
                        <p:cond delay="0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9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3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80"/>
                  </p:tgtEl>
                </p:cond>
              </p:nextCondLst>
            </p:seq>
            <p:seq concurrent="1" nextAc="seek">
              <p:cTn id="332" restart="whenNotActive" fill="hold" evtFilter="cancelBubble" nodeType="interactiveSeq">
                <p:stCondLst>
                  <p:cond evt="onClick" delay="0">
                    <p:tgtEl>
                      <p:spTgt spid="3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3" fill="hold">
                      <p:stCondLst>
                        <p:cond delay="0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81"/>
                  </p:tgtEl>
                </p:cond>
              </p:nextCondLst>
            </p:seq>
            <p:seq concurrent="1" nextAc="seek">
              <p:cTn id="337" restart="whenNotActive" fill="hold" evtFilter="cancelBubble" nodeType="interactiveSeq">
                <p:stCondLst>
                  <p:cond evt="onClick" delay="0">
                    <p:tgtEl>
                      <p:spTgt spid="31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8" fill="hold">
                      <p:stCondLst>
                        <p:cond delay="0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82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31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83"/>
                  </p:tgtEl>
                </p:cond>
              </p:nextCondLst>
            </p:seq>
            <p:seq concurrent="1" nextAc="seek">
              <p:cTn id="347" restart="whenNotActive" fill="hold" evtFilter="cancelBubble" nodeType="interactiveSeq">
                <p:stCondLst>
                  <p:cond evt="onClick" delay="0">
                    <p:tgtEl>
                      <p:spTgt spid="31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8" fill="hold">
                      <p:stCondLst>
                        <p:cond delay="0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84"/>
                  </p:tgtEl>
                </p:cond>
              </p:nextCondLst>
            </p:seq>
            <p:seq concurrent="1" nextAc="seek">
              <p:cTn id="352" restart="whenNotActive" fill="hold" evtFilter="cancelBubble" nodeType="interactiveSeq">
                <p:stCondLst>
                  <p:cond evt="onClick" delay="0">
                    <p:tgtEl>
                      <p:spTgt spid="31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3" fill="hold">
                      <p:stCondLst>
                        <p:cond delay="0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85"/>
                  </p:tgtEl>
                </p:cond>
              </p:nextCondLst>
            </p:seq>
            <p:seq concurrent="1" nextAc="seek">
              <p:cTn id="357" restart="whenNotActive" fill="hold" evtFilter="cancelBubble" nodeType="interactiveSeq">
                <p:stCondLst>
                  <p:cond evt="onClick" delay="0">
                    <p:tgtEl>
                      <p:spTgt spid="31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8" fill="hold">
                      <p:stCondLst>
                        <p:cond delay="0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86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31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87"/>
                  </p:tgtEl>
                </p:cond>
              </p:nextCondLst>
            </p:seq>
            <p:seq concurrent="1" nextAc="seek">
              <p:cTn id="367" restart="whenNotActive" fill="hold" evtFilter="cancelBubble" nodeType="interactiveSeq">
                <p:stCondLst>
                  <p:cond evt="onClick" delay="0">
                    <p:tgtEl>
                      <p:spTgt spid="31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8" fill="hold">
                      <p:stCondLst>
                        <p:cond delay="0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88"/>
                  </p:tgtEl>
                </p:cond>
              </p:nextCondLst>
            </p:seq>
            <p:seq concurrent="1" nextAc="seek">
              <p:cTn id="372" restart="whenNotActive" fill="hold" evtFilter="cancelBubble" nodeType="interactiveSeq">
                <p:stCondLst>
                  <p:cond evt="onClick" delay="0">
                    <p:tgtEl>
                      <p:spTgt spid="3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3" fill="hold">
                      <p:stCondLst>
                        <p:cond delay="0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89"/>
                  </p:tgtEl>
                </p:cond>
              </p:nextCondLst>
            </p:seq>
            <p:seq concurrent="1" nextAc="seek">
              <p:cTn id="377" restart="whenNotActive" fill="hold" evtFilter="cancelBubble" nodeType="interactiveSeq">
                <p:stCondLst>
                  <p:cond evt="onClick" delay="0">
                    <p:tgtEl>
                      <p:spTgt spid="31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8" fill="hold">
                      <p:stCondLst>
                        <p:cond delay="0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90"/>
                  </p:tgtEl>
                </p:cond>
              </p:nextCondLst>
            </p:seq>
            <p:seq concurrent="1" nextAc="seek">
              <p:cTn id="382" restart="whenNotActive" fill="hold" evtFilter="cancelBubble" nodeType="interactiveSeq">
                <p:stCondLst>
                  <p:cond evt="onClick" delay="0">
                    <p:tgtEl>
                      <p:spTgt spid="3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3" fill="hold">
                      <p:stCondLst>
                        <p:cond delay="0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91"/>
                  </p:tgtEl>
                </p:cond>
              </p:nextCondLst>
            </p:seq>
            <p:seq concurrent="1" nextAc="seek">
              <p:cTn id="387" restart="whenNotActive" fill="hold" evtFilter="cancelBubble" nodeType="interactiveSeq">
                <p:stCondLst>
                  <p:cond evt="onClick" delay="0">
                    <p:tgtEl>
                      <p:spTgt spid="31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8" fill="hold">
                      <p:stCondLst>
                        <p:cond delay="0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92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31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93"/>
                  </p:tgtEl>
                </p:cond>
              </p:nextCondLst>
            </p:seq>
            <p:seq concurrent="1" nextAc="seek">
              <p:cTn id="397" restart="whenNotActive" fill="hold" evtFilter="cancelBubble" nodeType="interactiveSeq">
                <p:stCondLst>
                  <p:cond evt="onClick" delay="0">
                    <p:tgtEl>
                      <p:spTgt spid="3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8" fill="hold">
                      <p:stCondLst>
                        <p:cond delay="0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94"/>
                  </p:tgtEl>
                </p:cond>
              </p:nextCondLst>
            </p:seq>
            <p:seq concurrent="1" nextAc="seek">
              <p:cTn id="402" restart="whenNotActive" fill="hold" evtFilter="cancelBubble" nodeType="interactiveSeq">
                <p:stCondLst>
                  <p:cond evt="onClick" delay="0">
                    <p:tgtEl>
                      <p:spTgt spid="3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3" fill="hold">
                      <p:stCondLst>
                        <p:cond delay="0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95"/>
                  </p:tgtEl>
                </p:cond>
              </p:nextCondLst>
            </p:seq>
            <p:seq concurrent="1" nextAc="seek">
              <p:cTn id="407" restart="whenNotActive" fill="hold" evtFilter="cancelBubble" nodeType="interactiveSeq">
                <p:stCondLst>
                  <p:cond evt="onClick" delay="0">
                    <p:tgtEl>
                      <p:spTgt spid="3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8" fill="hold">
                      <p:stCondLst>
                        <p:cond delay="0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96"/>
                  </p:tgtEl>
                </p:cond>
              </p:nextCondLst>
            </p:seq>
            <p:seq concurrent="1" nextAc="seek">
              <p:cTn id="412" restart="whenNotActive" fill="hold" evtFilter="cancelBubble" nodeType="interactiveSeq">
                <p:stCondLst>
                  <p:cond evt="onClick" delay="0">
                    <p:tgtEl>
                      <p:spTgt spid="3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3" fill="hold">
                      <p:stCondLst>
                        <p:cond delay="0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97"/>
                  </p:tgtEl>
                </p:cond>
              </p:nextCondLst>
            </p:seq>
            <p:seq concurrent="1" nextAc="seek">
              <p:cTn id="417" restart="whenNotActive" fill="hold" evtFilter="cancelBubble" nodeType="interactiveSeq">
                <p:stCondLst>
                  <p:cond evt="onClick" delay="0">
                    <p:tgtEl>
                      <p:spTgt spid="31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8" fill="hold">
                      <p:stCondLst>
                        <p:cond delay="0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98"/>
                  </p:tgtEl>
                </p:cond>
              </p:nextCondLst>
            </p:seq>
          </p:childTnLst>
        </p:cTn>
      </p:par>
    </p:tnLst>
    <p:bldLst>
      <p:bldP spid="3155" grpId="0" animBg="1"/>
      <p:bldP spid="3183" grpId="0" animBg="1"/>
      <p:bldP spid="3211" grpId="0" animBg="1"/>
      <p:bldP spid="3143" grpId="0" animBg="1"/>
      <p:bldP spid="3144" grpId="0" animBg="1"/>
      <p:bldP spid="3145" grpId="0" animBg="1"/>
      <p:bldP spid="3146" grpId="0" animBg="1"/>
      <p:bldP spid="3147" grpId="0" animBg="1"/>
      <p:bldP spid="3148" grpId="0" animBg="1"/>
      <p:bldP spid="3149" grpId="0" animBg="1"/>
      <p:bldP spid="3150" grpId="0" animBg="1"/>
      <p:bldP spid="3151" grpId="0" animBg="1"/>
      <p:bldP spid="3152" grpId="0" animBg="1"/>
      <p:bldP spid="3153" grpId="0" animBg="1"/>
      <p:bldP spid="3154" grpId="0" animBg="1"/>
      <p:bldP spid="3156" grpId="0" animBg="1"/>
      <p:bldP spid="3157" grpId="0" animBg="1"/>
      <p:bldP spid="3158" grpId="0" animBg="1"/>
      <p:bldP spid="3159" grpId="0" animBg="1"/>
      <p:bldP spid="3160" grpId="0" animBg="1"/>
      <p:bldP spid="3161" grpId="0" animBg="1"/>
      <p:bldP spid="3162" grpId="0" animBg="1"/>
      <p:bldP spid="3163" grpId="0" animBg="1"/>
      <p:bldP spid="3164" grpId="0" animBg="1"/>
      <p:bldP spid="3165" grpId="0" animBg="1"/>
      <p:bldP spid="3166" grpId="0" animBg="1"/>
      <p:bldP spid="3167" grpId="0" animBg="1"/>
      <p:bldP spid="3168" grpId="0" animBg="1"/>
      <p:bldP spid="3169" grpId="0" animBg="1"/>
      <p:bldP spid="3170" grpId="0" animBg="1"/>
      <p:bldP spid="3171" grpId="0" animBg="1"/>
      <p:bldP spid="3172" grpId="0" animBg="1"/>
      <p:bldP spid="3173" grpId="0" animBg="1"/>
      <p:bldP spid="3174" grpId="0" animBg="1"/>
      <p:bldP spid="3175" grpId="0" animBg="1"/>
      <p:bldP spid="3176" grpId="0" animBg="1"/>
      <p:bldP spid="3177" grpId="0" animBg="1"/>
      <p:bldP spid="3178" grpId="0" animBg="1"/>
      <p:bldP spid="3179" grpId="0" animBg="1"/>
      <p:bldP spid="3180" grpId="0" animBg="1"/>
      <p:bldP spid="3181" grpId="0" animBg="1"/>
      <p:bldP spid="3182" grpId="0" animBg="1"/>
      <p:bldP spid="3184" grpId="0" animBg="1"/>
      <p:bldP spid="3185" grpId="0" animBg="1"/>
      <p:bldP spid="3186" grpId="0" animBg="1"/>
      <p:bldP spid="3187" grpId="0" animBg="1"/>
      <p:bldP spid="3188" grpId="0" animBg="1"/>
      <p:bldP spid="3189" grpId="0" animBg="1"/>
      <p:bldP spid="3190" grpId="0" animBg="1"/>
      <p:bldP spid="3191" grpId="0" animBg="1"/>
      <p:bldP spid="3192" grpId="0" animBg="1"/>
      <p:bldP spid="3193" grpId="0" animBg="1"/>
      <p:bldP spid="3194" grpId="0" animBg="1"/>
      <p:bldP spid="3195" grpId="0" animBg="1"/>
      <p:bldP spid="3196" grpId="0" animBg="1"/>
      <p:bldP spid="3197" grpId="0" animBg="1"/>
      <p:bldP spid="3198" grpId="0" animBg="1"/>
      <p:bldP spid="3199" grpId="0" animBg="1"/>
      <p:bldP spid="3200" grpId="0" animBg="1"/>
      <p:bldP spid="3201" grpId="0" animBg="1"/>
      <p:bldP spid="3202" grpId="0" animBg="1"/>
      <p:bldP spid="3203" grpId="0" animBg="1"/>
      <p:bldP spid="3204" grpId="0" animBg="1"/>
      <p:bldP spid="3205" grpId="0" animBg="1"/>
      <p:bldP spid="3206" grpId="0" animBg="1"/>
      <p:bldP spid="3207" grpId="0" animBg="1"/>
      <p:bldP spid="3208" grpId="0" animBg="1"/>
      <p:bldP spid="3209" grpId="0" animBg="1"/>
      <p:bldP spid="3210" grpId="0" animBg="1"/>
      <p:bldP spid="3212" grpId="0" animBg="1"/>
      <p:bldP spid="3213" grpId="0" animBg="1"/>
      <p:bldP spid="3214" grpId="0" animBg="1"/>
      <p:bldP spid="3215" grpId="0" animBg="1"/>
      <p:bldP spid="3216" grpId="0" animBg="1"/>
      <p:bldP spid="3217" grpId="0" animBg="1"/>
      <p:bldP spid="3218" grpId="0" animBg="1"/>
      <p:bldP spid="3219" grpId="0" animBg="1"/>
      <p:bldP spid="3220" grpId="0" animBg="1"/>
      <p:bldP spid="3221" grpId="0" animBg="1"/>
      <p:bldP spid="3222" grpId="0" animBg="1"/>
      <p:bldP spid="3223" grpId="0" animBg="1"/>
      <p:bldP spid="3224" grpId="0" animBg="1"/>
      <p:bldP spid="3225" grpId="0" animBg="1"/>
      <p:bldP spid="322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mtClean="0"/>
              <a:t>18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>
          <a:xfrm>
            <a:off x="642938" y="1071563"/>
            <a:ext cx="8229600" cy="49117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smtClean="0"/>
              <a:t>Určete druh brouka, který dobře běhá i létá. Je masožravý, uloví velké množství hmyzu. </a:t>
            </a:r>
          </a:p>
          <a:p>
            <a:pPr eaLnBrk="1" hangingPunct="1">
              <a:buFontTx/>
              <a:buNone/>
            </a:pPr>
            <a:endParaRPr lang="cs-CZ" smtClean="0"/>
          </a:p>
        </p:txBody>
      </p:sp>
      <p:sp>
        <p:nvSpPr>
          <p:cNvPr id="32771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64500" y="5778500"/>
            <a:ext cx="1079500" cy="1079500"/>
          </a:xfrm>
          <a:prstGeom prst="actionButtonReturn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571500" y="5715000"/>
            <a:ext cx="1357313" cy="500063"/>
          </a:xfrm>
          <a:prstGeom prst="rect">
            <a:avLst/>
          </a:prstGeom>
          <a:solidFill>
            <a:srgbClr val="BDE4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Odpověď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928813" y="5715000"/>
            <a:ext cx="62150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cs-CZ" sz="2800"/>
              <a:t>Svižník polní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42938" y="5286375"/>
            <a:ext cx="627062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100"/>
              <a:t>15.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8643938" y="5357813"/>
            <a:ext cx="500062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100"/>
              <a:t>16.</a:t>
            </a:r>
          </a:p>
        </p:txBody>
      </p:sp>
      <p:pic>
        <p:nvPicPr>
          <p:cNvPr id="32776" name="Picture 9" descr="File:Cicindela.campestris.1809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2708275"/>
            <a:ext cx="2808288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mtClean="0"/>
              <a:t>19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>
          <a:xfrm>
            <a:off x="571500" y="1357313"/>
            <a:ext cx="8229600" cy="10001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smtClean="0"/>
              <a:t>Čím se živí dřepčík polní?</a:t>
            </a:r>
          </a:p>
        </p:txBody>
      </p:sp>
      <p:sp>
        <p:nvSpPr>
          <p:cNvPr id="33795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64500" y="5778500"/>
            <a:ext cx="1079500" cy="1079500"/>
          </a:xfrm>
          <a:prstGeom prst="actionButtonReturn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571500" y="3643313"/>
            <a:ext cx="1357313" cy="500062"/>
          </a:xfrm>
          <a:prstGeom prst="rect">
            <a:avLst/>
          </a:prstGeom>
          <a:solidFill>
            <a:srgbClr val="BDE4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Odpověď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785938" y="4076700"/>
            <a:ext cx="6786562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cs-CZ" sz="2800">
              <a:latin typeface="Franklin Gothic Book"/>
            </a:endParaRPr>
          </a:p>
          <a:p>
            <a:pPr marL="342900" indent="-342900">
              <a:spcBef>
                <a:spcPct val="20000"/>
              </a:spcBef>
            </a:pPr>
            <a:endParaRPr lang="cs-CZ" sz="2800">
              <a:latin typeface="Franklin Gothic Book"/>
            </a:endParaRPr>
          </a:p>
          <a:p>
            <a:pPr marL="342900" indent="-342900">
              <a:spcBef>
                <a:spcPct val="20000"/>
              </a:spcBef>
            </a:pPr>
            <a:r>
              <a:rPr lang="cs-CZ" sz="2800">
                <a:latin typeface="Franklin Gothic Book"/>
              </a:rPr>
              <a:t>Listy brukvovitých rostlin (zelí, kedlubny, kapusta atd.)</a:t>
            </a:r>
            <a:endParaRPr lang="cs-CZ" sz="3200">
              <a:latin typeface="Franklin Gothic Book"/>
            </a:endParaRPr>
          </a:p>
        </p:txBody>
      </p:sp>
      <p:pic>
        <p:nvPicPr>
          <p:cNvPr id="33798" name="Picture 8" descr="Phyllotreta striolata 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500" y="3000375"/>
            <a:ext cx="1143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mtClean="0"/>
              <a:t>20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4438"/>
            <a:ext cx="8229600" cy="8572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smtClean="0"/>
              <a:t>Jak čerpá vzduch brouk vodomil černý?</a:t>
            </a:r>
          </a:p>
        </p:txBody>
      </p:sp>
      <p:sp>
        <p:nvSpPr>
          <p:cNvPr id="34819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64500" y="5778500"/>
            <a:ext cx="1079500" cy="1079500"/>
          </a:xfrm>
          <a:prstGeom prst="actionButtonReturn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1000125" y="5929313"/>
            <a:ext cx="1357313" cy="500062"/>
          </a:xfrm>
          <a:prstGeom prst="rect">
            <a:avLst/>
          </a:prstGeom>
          <a:solidFill>
            <a:srgbClr val="BDE4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Odpověď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843213" y="4941888"/>
            <a:ext cx="4729162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spcBef>
                <a:spcPct val="20000"/>
              </a:spcBef>
            </a:pPr>
            <a:r>
              <a:rPr lang="cs-CZ" sz="2800"/>
              <a:t>Pomocí tykadel, vzduch pak rozptýlí na jemných chloupcích k vzdušnicím</a:t>
            </a:r>
            <a:endParaRPr lang="cs-CZ" sz="3200">
              <a:latin typeface="Franklin Gothic Book"/>
            </a:endParaRPr>
          </a:p>
        </p:txBody>
      </p:sp>
      <p:sp>
        <p:nvSpPr>
          <p:cNvPr id="23559" name="Text Box 4"/>
          <p:cNvSpPr txBox="1">
            <a:spLocks noChangeArrowheads="1"/>
          </p:cNvSpPr>
          <p:nvPr/>
        </p:nvSpPr>
        <p:spPr bwMode="auto">
          <a:xfrm rot="10800000" flipV="1">
            <a:off x="7286625" y="5357813"/>
            <a:ext cx="500063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100"/>
              <a:t>17.</a:t>
            </a:r>
          </a:p>
        </p:txBody>
      </p:sp>
      <p:pic>
        <p:nvPicPr>
          <p:cNvPr id="34823" name="Picture 12" descr="Großer Kolbenwasserkäfer Hydrous piceus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2924175"/>
            <a:ext cx="165735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/>
      <p:bldP spid="2355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mtClean="0"/>
              <a:t>21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57313"/>
            <a:ext cx="5338763" cy="47688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smtClean="0"/>
              <a:t>Před jakým broukem ochraňují mravenci mšice?</a:t>
            </a:r>
          </a:p>
          <a:p>
            <a:pPr eaLnBrk="1" hangingPunct="1">
              <a:buFontTx/>
              <a:buNone/>
            </a:pPr>
            <a:endParaRPr lang="cs-CZ" smtClean="0"/>
          </a:p>
        </p:txBody>
      </p:sp>
      <p:sp>
        <p:nvSpPr>
          <p:cNvPr id="35843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64500" y="5778500"/>
            <a:ext cx="1079500" cy="1079500"/>
          </a:xfrm>
          <a:prstGeom prst="actionButtonReturn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571500" y="4214813"/>
            <a:ext cx="1357313" cy="500062"/>
          </a:xfrm>
          <a:prstGeom prst="rect">
            <a:avLst/>
          </a:prstGeom>
          <a:solidFill>
            <a:srgbClr val="BDE4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Odpověď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071688" y="3429000"/>
            <a:ext cx="585787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sz="2800"/>
          </a:p>
          <a:p>
            <a:endParaRPr lang="cs-CZ" sz="2800"/>
          </a:p>
          <a:p>
            <a:endParaRPr lang="cs-CZ" sz="2800"/>
          </a:p>
          <a:p>
            <a:r>
              <a:rPr lang="cs-CZ" sz="2800"/>
              <a:t>Proti slunéčku sedmitečnému, jelikož mšice mravencům poskytují sladkou šťávu, kterou vylučují.</a:t>
            </a:r>
          </a:p>
        </p:txBody>
      </p:sp>
      <p:pic>
        <p:nvPicPr>
          <p:cNvPr id="35846" name="Picture 1" descr="C:\Users\Admin\AppData\Local\Microsoft\Windows\Temporary Internet Files\Content.IE5\RT8RH0KW\MC90043802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2060575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mtClean="0"/>
              <a:t>22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4438"/>
            <a:ext cx="7643813" cy="12858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smtClean="0"/>
              <a:t>Čím se živí slunéčko sedmitečné?</a:t>
            </a:r>
          </a:p>
        </p:txBody>
      </p:sp>
      <p:sp>
        <p:nvSpPr>
          <p:cNvPr id="36867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64500" y="5778500"/>
            <a:ext cx="1079500" cy="1079500"/>
          </a:xfrm>
          <a:prstGeom prst="actionButtonReturn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500063" y="4786313"/>
            <a:ext cx="1357312" cy="500062"/>
          </a:xfrm>
          <a:prstGeom prst="rect">
            <a:avLst/>
          </a:prstGeom>
          <a:solidFill>
            <a:srgbClr val="BDE4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Odpověď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851275" y="4868863"/>
            <a:ext cx="3529013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cs-CZ" sz="2200" kern="0" dirty="0">
                <a:latin typeface="+mn-lt"/>
                <a:cs typeface="+mn-cs"/>
              </a:rPr>
              <a:t>Mšicemi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cs-CZ" sz="2200" kern="0" dirty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cs-CZ" sz="3200" kern="0" dirty="0">
              <a:latin typeface="+mn-lt"/>
              <a:cs typeface="+mn-cs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 rot="10800000" flipV="1">
            <a:off x="7143750" y="5786438"/>
            <a:ext cx="5715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100"/>
              <a:t>18.</a:t>
            </a:r>
          </a:p>
        </p:txBody>
      </p:sp>
      <p:pic>
        <p:nvPicPr>
          <p:cNvPr id="36871" name="Picture 1" descr="C:\Users\Admin\AppData\Local\Microsoft\Windows\Temporary Internet Files\Content.IE5\ZEBEPXY4\MC900346925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71888" y="2587625"/>
            <a:ext cx="1800225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mtClean="0"/>
              <a:t>23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4438"/>
            <a:ext cx="8229600" cy="14287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smtClean="0"/>
              <a:t>Co jsou to feromony?</a:t>
            </a:r>
          </a:p>
        </p:txBody>
      </p:sp>
      <p:sp>
        <p:nvSpPr>
          <p:cNvPr id="37891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64500" y="5778500"/>
            <a:ext cx="1079500" cy="1079500"/>
          </a:xfrm>
          <a:prstGeom prst="actionButtonReturn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428625" y="4143375"/>
            <a:ext cx="1357313" cy="500063"/>
          </a:xfrm>
          <a:prstGeom prst="rect">
            <a:avLst/>
          </a:prstGeom>
          <a:solidFill>
            <a:srgbClr val="BDE4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Odpověď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857375" y="2928938"/>
            <a:ext cx="6429375" cy="232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cs-CZ" sz="2800"/>
          </a:p>
          <a:p>
            <a:pPr marL="342900" indent="-342900">
              <a:spcBef>
                <a:spcPct val="20000"/>
              </a:spcBef>
            </a:pPr>
            <a:endParaRPr lang="cs-CZ" sz="2800"/>
          </a:p>
          <a:p>
            <a:pPr marL="342900" indent="-342900">
              <a:spcBef>
                <a:spcPct val="20000"/>
              </a:spcBef>
            </a:pPr>
            <a:endParaRPr lang="cs-CZ" sz="2800"/>
          </a:p>
          <a:p>
            <a:pPr marL="342900" indent="-342900">
              <a:spcBef>
                <a:spcPct val="20000"/>
              </a:spcBef>
            </a:pPr>
            <a:endParaRPr lang="cs-CZ" sz="2800"/>
          </a:p>
          <a:p>
            <a:pPr marL="342900" indent="-342900">
              <a:spcBef>
                <a:spcPct val="20000"/>
              </a:spcBef>
            </a:pPr>
            <a:r>
              <a:rPr lang="cs-CZ" sz="2800"/>
              <a:t>Látky vylučované některými organismy do prostředí, slouží k vyhledávání jedinců opačného pohlaví.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mtClean="0"/>
              <a:t>24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1563"/>
            <a:ext cx="7686675" cy="16430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smtClean="0"/>
              <a:t>Kde nejvíce škodí pilous černý?</a:t>
            </a:r>
          </a:p>
        </p:txBody>
      </p:sp>
      <p:sp>
        <p:nvSpPr>
          <p:cNvPr id="38915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64500" y="5778500"/>
            <a:ext cx="1079500" cy="1079500"/>
          </a:xfrm>
          <a:prstGeom prst="actionButtonReturn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1000125" y="6000750"/>
            <a:ext cx="1357313" cy="500063"/>
          </a:xfrm>
          <a:prstGeom prst="rect">
            <a:avLst/>
          </a:prstGeom>
          <a:solidFill>
            <a:srgbClr val="BDE4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Odpověď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124075" y="4437063"/>
            <a:ext cx="5662613" cy="210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cs-CZ" sz="2800" kern="0" dirty="0">
                <a:latin typeface="+mn-lt"/>
                <a:cs typeface="+mn-cs"/>
              </a:rPr>
              <a:t>Škůdce skladovaného obilí a mouky.</a:t>
            </a:r>
            <a:endParaRPr lang="cs-CZ" sz="3200" kern="0" dirty="0">
              <a:latin typeface="+mn-lt"/>
              <a:cs typeface="+mn-cs"/>
            </a:endParaRPr>
          </a:p>
        </p:txBody>
      </p:sp>
      <p:sp>
        <p:nvSpPr>
          <p:cNvPr id="27655" name="Text Box 4"/>
          <p:cNvSpPr txBox="1">
            <a:spLocks noChangeArrowheads="1"/>
          </p:cNvSpPr>
          <p:nvPr/>
        </p:nvSpPr>
        <p:spPr bwMode="auto">
          <a:xfrm rot="10800000" flipV="1">
            <a:off x="714375" y="5000625"/>
            <a:ext cx="64293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100"/>
              <a:t>19.</a:t>
            </a:r>
          </a:p>
        </p:txBody>
      </p:sp>
      <p:sp>
        <p:nvSpPr>
          <p:cNvPr id="27656" name="Text Box 4"/>
          <p:cNvSpPr txBox="1">
            <a:spLocks noChangeArrowheads="1"/>
          </p:cNvSpPr>
          <p:nvPr/>
        </p:nvSpPr>
        <p:spPr bwMode="auto">
          <a:xfrm rot="10800000" flipV="1">
            <a:off x="7429500" y="5786438"/>
            <a:ext cx="500063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100"/>
              <a:t>20.</a:t>
            </a:r>
          </a:p>
        </p:txBody>
      </p:sp>
      <p:pic>
        <p:nvPicPr>
          <p:cNvPr id="38920" name="Picture 2" descr="Sitophilus.granariu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838" y="2420938"/>
            <a:ext cx="8191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" grpId="0"/>
      <p:bldP spid="27655" grpId="0"/>
      <p:bldP spid="2765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mtClean="0"/>
              <a:t>25</a:t>
            </a:r>
          </a:p>
        </p:txBody>
      </p:sp>
      <p:sp>
        <p:nvSpPr>
          <p:cNvPr id="39938" name="Zástupný symbol pro obsah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6129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smtClean="0"/>
              <a:t>K čemu slouží </a:t>
            </a:r>
          </a:p>
          <a:p>
            <a:pPr eaLnBrk="1" hangingPunct="1">
              <a:buFontTx/>
              <a:buNone/>
            </a:pPr>
            <a:r>
              <a:rPr lang="cs-CZ" smtClean="0"/>
              <a:t>feromonové lapače?</a:t>
            </a:r>
          </a:p>
        </p:txBody>
      </p:sp>
      <p:sp>
        <p:nvSpPr>
          <p:cNvPr id="39939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64500" y="5778500"/>
            <a:ext cx="1079500" cy="1079500"/>
          </a:xfrm>
          <a:prstGeom prst="actionButtonReturn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928688" y="4286250"/>
            <a:ext cx="1357312" cy="500063"/>
          </a:xfrm>
          <a:prstGeom prst="rect">
            <a:avLst/>
          </a:prstGeom>
          <a:solidFill>
            <a:srgbClr val="BDE4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Odpověď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428875" y="3357563"/>
            <a:ext cx="6215063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cs-CZ" sz="2800"/>
          </a:p>
          <a:p>
            <a:pPr marL="342900" indent="-342900">
              <a:spcBef>
                <a:spcPct val="20000"/>
              </a:spcBef>
            </a:pPr>
            <a:endParaRPr lang="cs-CZ" sz="2800"/>
          </a:p>
          <a:p>
            <a:pPr marL="342900" indent="-342900">
              <a:spcBef>
                <a:spcPct val="20000"/>
              </a:spcBef>
            </a:pPr>
            <a:endParaRPr lang="cs-CZ" sz="2800"/>
          </a:p>
          <a:p>
            <a:pPr marL="342900" indent="-342900">
              <a:spcBef>
                <a:spcPct val="20000"/>
              </a:spcBef>
            </a:pPr>
            <a:r>
              <a:rPr lang="cs-CZ" sz="2800"/>
              <a:t>Pravidelně sledují napadení porostů lesa kůrovcem.</a:t>
            </a:r>
            <a:endParaRPr lang="cs-CZ" sz="3200"/>
          </a:p>
        </p:txBody>
      </p:sp>
      <p:pic>
        <p:nvPicPr>
          <p:cNvPr id="39942" name="Picture 2" descr="File:Trap on bark beetle (1)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41988" y="1557338"/>
            <a:ext cx="2544762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mtClean="0"/>
              <a:t>26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285750" y="1071563"/>
            <a:ext cx="8501063" cy="1071562"/>
          </a:xfrm>
        </p:spPr>
        <p:txBody>
          <a:bodyPr>
            <a:normAutofit fontScale="85000" lnSpcReduction="10000"/>
          </a:bodyPr>
          <a:lstStyle/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cs-CZ" dirty="0" smtClean="0"/>
              <a:t>V jaké části ČR nejvíce kůrovec škodí? Nazýváme toto místo také jako místo s kůrovcovou kalamitou.</a:t>
            </a:r>
          </a:p>
        </p:txBody>
      </p:sp>
      <p:sp>
        <p:nvSpPr>
          <p:cNvPr id="40963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64500" y="5778500"/>
            <a:ext cx="1079500" cy="1079500"/>
          </a:xfrm>
          <a:prstGeom prst="actionButtonReturn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785813" y="5786438"/>
            <a:ext cx="1357312" cy="500062"/>
          </a:xfrm>
          <a:prstGeom prst="rect">
            <a:avLst/>
          </a:prstGeom>
          <a:solidFill>
            <a:srgbClr val="BDE4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Odpověď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500313" y="5572125"/>
            <a:ext cx="542925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cs-CZ" sz="2200"/>
              <a:t>ŠUMAVA</a:t>
            </a:r>
            <a:endParaRPr lang="cs-CZ" sz="280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 rot="10800000" flipV="1">
            <a:off x="8572500" y="5072063"/>
            <a:ext cx="5715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100"/>
              <a:t>22.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 rot="10800000" flipV="1">
            <a:off x="428625" y="5429250"/>
            <a:ext cx="5715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100"/>
              <a:t>21.</a:t>
            </a:r>
          </a:p>
        </p:txBody>
      </p:sp>
      <p:pic>
        <p:nvPicPr>
          <p:cNvPr id="40968" name="Picture 2" descr="http://upload.wikimedia.org/wikipedia/commons/thumb/5/55/Sumava2008.jpg/90px-Sumava2008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4300" y="2276475"/>
            <a:ext cx="1584325" cy="211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mtClean="0"/>
              <a:t>27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4438"/>
            <a:ext cx="8229600" cy="92868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smtClean="0"/>
              <a:t>Čím škodí červotoč hlavatý?</a:t>
            </a:r>
          </a:p>
        </p:txBody>
      </p:sp>
      <p:sp>
        <p:nvSpPr>
          <p:cNvPr id="41987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64500" y="5778500"/>
            <a:ext cx="1079500" cy="1079500"/>
          </a:xfrm>
          <a:prstGeom prst="actionButtonReturn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785813" y="5429250"/>
            <a:ext cx="1357312" cy="500063"/>
          </a:xfrm>
          <a:prstGeom prst="rect">
            <a:avLst/>
          </a:prstGeom>
          <a:solidFill>
            <a:srgbClr val="BDE4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Odpověď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357438" y="5429250"/>
            <a:ext cx="64293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cs-CZ" sz="2800" kern="0" dirty="0">
                <a:latin typeface="+mn-lt"/>
                <a:cs typeface="+mn-cs"/>
              </a:rPr>
              <a:t>Škůdci dřeva, hloubí chodbičky a otvory, z nichž se vysypává prach.</a:t>
            </a:r>
            <a:endParaRPr lang="cs-CZ" sz="3200" kern="0" dirty="0">
              <a:latin typeface="+mn-lt"/>
              <a:cs typeface="+mn-cs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 rot="10800000" flipV="1">
            <a:off x="6929438" y="5072063"/>
            <a:ext cx="5715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100"/>
              <a:t>23.</a:t>
            </a:r>
          </a:p>
        </p:txBody>
      </p:sp>
      <p:pic>
        <p:nvPicPr>
          <p:cNvPr id="41991" name="Picture 2" descr="Hadrobregmus pertinax und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175" y="2708275"/>
            <a:ext cx="11430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mtClean="0"/>
              <a:t>1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85875"/>
            <a:ext cx="8229600" cy="17145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smtClean="0"/>
              <a:t>Jak nazýváme křídla brouků, která jsou vyztužena chitinem?</a:t>
            </a:r>
          </a:p>
        </p:txBody>
      </p:sp>
      <p:sp>
        <p:nvSpPr>
          <p:cNvPr id="15363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64500" y="5778500"/>
            <a:ext cx="1079500" cy="1079500"/>
          </a:xfrm>
          <a:prstGeom prst="actionButtonReturn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928688" y="5643563"/>
            <a:ext cx="1357312" cy="500062"/>
          </a:xfrm>
          <a:prstGeom prst="rect">
            <a:avLst/>
          </a:prstGeom>
          <a:solidFill>
            <a:srgbClr val="BDE4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Odpověď</a:t>
            </a:r>
          </a:p>
        </p:txBody>
      </p:sp>
      <p:sp>
        <p:nvSpPr>
          <p:cNvPr id="4102" name="Text Box 4"/>
          <p:cNvSpPr txBox="1">
            <a:spLocks noChangeArrowheads="1"/>
          </p:cNvSpPr>
          <p:nvPr/>
        </p:nvSpPr>
        <p:spPr bwMode="auto">
          <a:xfrm rot="10800000" flipV="1">
            <a:off x="6715125" y="4857750"/>
            <a:ext cx="35718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100"/>
              <a:t>1.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643188" y="5715000"/>
            <a:ext cx="4000500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cs-CZ" sz="2800" dirty="0">
                <a:cs typeface="+mn-cs"/>
              </a:rPr>
              <a:t>Krovky</a:t>
            </a:r>
            <a:endParaRPr lang="cs-CZ" sz="3200" kern="0" dirty="0">
              <a:latin typeface="+mn-lt"/>
              <a:cs typeface="+mn-cs"/>
            </a:endParaRPr>
          </a:p>
        </p:txBody>
      </p:sp>
      <p:pic>
        <p:nvPicPr>
          <p:cNvPr id="15367" name="Picture 3" descr="C:\Users\Admin\AppData\Local\Microsoft\Windows\Temporary Internet Files\Content.IE5\T4C79JY9\MC900346915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3788" y="2868613"/>
            <a:ext cx="2868612" cy="171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Přímá spojovací šipka 11"/>
          <p:cNvCxnSpPr/>
          <p:nvPr/>
        </p:nvCxnSpPr>
        <p:spPr>
          <a:xfrm>
            <a:off x="3203848" y="2492896"/>
            <a:ext cx="1440160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102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mtClean="0"/>
              <a:t>28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92868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smtClean="0"/>
              <a:t>Jak škodí mandelinka bramborová?</a:t>
            </a:r>
          </a:p>
        </p:txBody>
      </p:sp>
      <p:sp>
        <p:nvSpPr>
          <p:cNvPr id="43011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64500" y="5778500"/>
            <a:ext cx="1079500" cy="1079500"/>
          </a:xfrm>
          <a:prstGeom prst="actionButtonReturn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571500" y="4286250"/>
            <a:ext cx="1357313" cy="500063"/>
          </a:xfrm>
          <a:prstGeom prst="rect">
            <a:avLst/>
          </a:prstGeom>
          <a:solidFill>
            <a:srgbClr val="BDE4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Odpověď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143125" y="3929063"/>
            <a:ext cx="5929313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cs-CZ" sz="3200" kern="0" dirty="0">
                <a:latin typeface="+mn-lt"/>
                <a:cs typeface="+mn-cs"/>
              </a:rPr>
              <a:t>Ožírá porosty bramboru, zejména listy.</a:t>
            </a:r>
          </a:p>
        </p:txBody>
      </p:sp>
      <p:pic>
        <p:nvPicPr>
          <p:cNvPr id="43014" name="Picture 2" descr="File:Leptinotarsa fg02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11413" y="1628775"/>
            <a:ext cx="3673475" cy="237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9286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POUŽITÉ Zdroje:</a:t>
            </a:r>
          </a:p>
        </p:txBody>
      </p:sp>
      <p:sp>
        <p:nvSpPr>
          <p:cNvPr id="44034" name="Zástupný symbol pro obsah 2"/>
          <p:cNvSpPr>
            <a:spLocks noGrp="1"/>
          </p:cNvSpPr>
          <p:nvPr>
            <p:ph idx="1"/>
          </p:nvPr>
        </p:nvSpPr>
        <p:spPr>
          <a:xfrm>
            <a:off x="214313" y="857250"/>
            <a:ext cx="8715375" cy="5715000"/>
          </a:xfrm>
        </p:spPr>
        <p:txBody>
          <a:bodyPr/>
          <a:lstStyle/>
          <a:p>
            <a:pPr marL="609600" indent="-609600" eaLnBrk="1" hangingPunct="1">
              <a:buFont typeface="Franklin Gothic Medium" pitchFamily="34" charset="0"/>
              <a:buAutoNum type="arabicPeriod"/>
            </a:pPr>
            <a:r>
              <a:rPr lang="cs-CZ" sz="1600" smtClean="0"/>
              <a:t>ČERNÍK, V., BIČÍK, V., BIČÍKOVÁ, L., MARTINEC, Z. </a:t>
            </a:r>
            <a:r>
              <a:rPr lang="cs-CZ" sz="1600" i="1" smtClean="0"/>
              <a:t>Přírodopis 1 pro 6. ročník základní školy.</a:t>
            </a:r>
            <a:r>
              <a:rPr lang="cs-CZ" sz="1600" smtClean="0"/>
              <a:t> Praha : SPN, 2004, 103 s., ISBN 80–7235–068–4.</a:t>
            </a:r>
          </a:p>
          <a:p>
            <a:pPr marL="609600" indent="-609600" eaLnBrk="1" hangingPunct="1">
              <a:buFont typeface="Franklin Gothic Medium" pitchFamily="34" charset="0"/>
              <a:buAutoNum type="arabicPeriod"/>
            </a:pPr>
            <a:r>
              <a:rPr lang="cs-CZ" sz="1600" smtClean="0"/>
              <a:t>http://commons.wikimedia.org/wiki/File:Carabus_auratus_1_(US).jpg</a:t>
            </a:r>
          </a:p>
          <a:p>
            <a:pPr marL="609600" indent="-609600" eaLnBrk="1" hangingPunct="1">
              <a:buFont typeface="Franklin Gothic Medium" pitchFamily="34" charset="0"/>
              <a:buAutoNum type="arabicPeriod"/>
            </a:pPr>
            <a:r>
              <a:rPr lang="cs-CZ" sz="1600" smtClean="0"/>
              <a:t>http://commons.wikimedia.org/wiki/File:Leptinotarsa_fg02.jpg</a:t>
            </a:r>
          </a:p>
          <a:p>
            <a:pPr marL="609600" indent="-609600" eaLnBrk="1" hangingPunct="1">
              <a:buFont typeface="Franklin Gothic Medium" pitchFamily="34" charset="0"/>
              <a:buAutoNum type="arabicPeriod"/>
            </a:pPr>
            <a:r>
              <a:rPr lang="cs-CZ" sz="1600" smtClean="0"/>
              <a:t>http://commons.wikimedia.org/wiki/Hadrobregmus_pertinax</a:t>
            </a:r>
          </a:p>
          <a:p>
            <a:pPr marL="609600" indent="-609600" eaLnBrk="1" hangingPunct="1">
              <a:buFont typeface="Franklin Gothic Medium" pitchFamily="34" charset="0"/>
              <a:buAutoNum type="arabicPeriod"/>
            </a:pPr>
            <a:r>
              <a:rPr lang="cs-CZ" sz="1600" smtClean="0"/>
              <a:t>http://commons.wikimedia.org/w/index.php?search=k%C5%AFrovec&amp;title=Special%3ASearch</a:t>
            </a:r>
          </a:p>
          <a:p>
            <a:pPr marL="609600" indent="-609600" eaLnBrk="1" hangingPunct="1">
              <a:buFont typeface="Franklin Gothic Medium" pitchFamily="34" charset="0"/>
              <a:buAutoNum type="arabicPeriod"/>
            </a:pPr>
            <a:r>
              <a:rPr lang="cs-CZ" sz="1600" smtClean="0"/>
              <a:t>http://commons.wikimedia.org/wiki/File:Trap_on_bark_beetle_(1).jpg</a:t>
            </a:r>
          </a:p>
          <a:p>
            <a:pPr marL="609600" indent="-609600" eaLnBrk="1" hangingPunct="1">
              <a:buFont typeface="Franklin Gothic Medium" pitchFamily="34" charset="0"/>
              <a:buAutoNum type="arabicPeriod"/>
            </a:pPr>
            <a:r>
              <a:rPr lang="cs-CZ" sz="1600" smtClean="0"/>
              <a:t>http://commons.wikimedia.org/wiki/Sitophilus_granarius</a:t>
            </a:r>
          </a:p>
          <a:p>
            <a:pPr marL="609600" indent="-609600" eaLnBrk="1" hangingPunct="1">
              <a:buFont typeface="Franklin Gothic Medium" pitchFamily="34" charset="0"/>
              <a:buAutoNum type="arabicPeriod"/>
            </a:pPr>
            <a:r>
              <a:rPr lang="cs-CZ" sz="1600" smtClean="0"/>
              <a:t>http://commons.wikimedia.org/wiki/Category:Unidentified_Lampyridae</a:t>
            </a:r>
          </a:p>
          <a:p>
            <a:pPr marL="609600" indent="-609600" eaLnBrk="1" hangingPunct="1">
              <a:buFont typeface="Franklin Gothic Medium" pitchFamily="34" charset="0"/>
              <a:buAutoNum type="arabicPeriod"/>
            </a:pPr>
            <a:r>
              <a:rPr lang="cs-CZ" sz="1600" smtClean="0"/>
              <a:t>http://commons.wikimedia.org/wiki/Lucanus_cervus</a:t>
            </a:r>
          </a:p>
          <a:p>
            <a:pPr marL="609600" indent="-609600" eaLnBrk="1" hangingPunct="1">
              <a:buFont typeface="Franklin Gothic Medium" pitchFamily="34" charset="0"/>
              <a:buAutoNum type="arabicPeriod"/>
            </a:pPr>
            <a:r>
              <a:rPr lang="cs-CZ" sz="1600" smtClean="0"/>
              <a:t>http://commons.wikimedia.org/wiki/Dytiscus_marginalis</a:t>
            </a:r>
          </a:p>
          <a:p>
            <a:pPr marL="609600" indent="-609600" eaLnBrk="1" hangingPunct="1">
              <a:buFont typeface="Franklin Gothic Medium" pitchFamily="34" charset="0"/>
              <a:buAutoNum type="arabicPeriod"/>
            </a:pPr>
            <a:r>
              <a:rPr lang="cs-CZ" sz="1600" smtClean="0"/>
              <a:t>http://commons.wikimedia.org/wiki/Titanus_giganteus</a:t>
            </a:r>
          </a:p>
          <a:p>
            <a:pPr marL="609600" indent="-609600" eaLnBrk="1" hangingPunct="1">
              <a:buFont typeface="Franklin Gothic Medium" pitchFamily="34" charset="0"/>
              <a:buAutoNum type="arabicPeriod"/>
            </a:pPr>
            <a:r>
              <a:rPr lang="cs-CZ" sz="1600" smtClean="0"/>
              <a:t>http://commons.wikimedia.org/wiki/File:Nicrophorus_vespillo_2.jpg</a:t>
            </a:r>
          </a:p>
          <a:p>
            <a:pPr marL="609600" indent="-609600" eaLnBrk="1" hangingPunct="1">
              <a:buFont typeface="Franklin Gothic Medium" pitchFamily="34" charset="0"/>
              <a:buAutoNum type="arabicPeriod"/>
            </a:pPr>
            <a:r>
              <a:rPr lang="cs-CZ" sz="1400" smtClean="0"/>
              <a:t>http://commons.wikimedia.org/wiki/File:Ladybird_01_(MK).jpg</a:t>
            </a:r>
          </a:p>
          <a:p>
            <a:pPr marL="609600" indent="-609600" eaLnBrk="1" hangingPunct="1">
              <a:buFont typeface="Franklin Gothic Medium" pitchFamily="34" charset="0"/>
              <a:buAutoNum type="arabicPeriod"/>
            </a:pPr>
            <a:r>
              <a:rPr lang="cs-CZ" sz="1400" smtClean="0"/>
              <a:t>http://commons.wikimedia.org/wiki/Category:Phyllotreta_striolata</a:t>
            </a:r>
            <a:endParaRPr lang="cs-CZ" sz="700" smtClean="0"/>
          </a:p>
          <a:p>
            <a:pPr marL="609600" indent="-609600" eaLnBrk="1" hangingPunct="1">
              <a:buFont typeface="Franklin Gothic Medium" pitchFamily="34" charset="0"/>
              <a:buAutoNum type="arabicPeriod"/>
            </a:pPr>
            <a:r>
              <a:rPr lang="cs-CZ" sz="1400" smtClean="0"/>
              <a:t>http://commons.wikimedia.org/wiki/Hydrophilus_piceus</a:t>
            </a:r>
            <a:endParaRPr lang="cs-CZ" sz="700" smtClean="0"/>
          </a:p>
          <a:p>
            <a:pPr marL="609600" indent="-609600" eaLnBrk="1" hangingPunct="1">
              <a:buFont typeface="Franklin Gothic Medium" pitchFamily="34" charset="0"/>
              <a:buAutoNum type="arabicPeriod"/>
            </a:pPr>
            <a:r>
              <a:rPr lang="cs-CZ" sz="1400" smtClean="0"/>
              <a:t>http://commons.wikimedia.org/wiki/Hydrophilus_piceus</a:t>
            </a:r>
          </a:p>
          <a:p>
            <a:pPr marL="609600" indent="-609600" eaLnBrk="1" hangingPunct="1">
              <a:buFont typeface="Franklin Gothic Medium" pitchFamily="34" charset="0"/>
              <a:buAutoNum type="arabicPeriod"/>
            </a:pPr>
            <a:r>
              <a:rPr lang="cs-CZ" sz="1400" smtClean="0"/>
              <a:t>http://commons.wikimedia.org/wiki/Acanthocinus_aedilis</a:t>
            </a:r>
          </a:p>
          <a:p>
            <a:pPr marL="609600" indent="-609600" eaLnBrk="1" hangingPunct="1">
              <a:buFont typeface="Franklin Gothic Medium" pitchFamily="34" charset="0"/>
              <a:buAutoNum type="arabicPeriod"/>
            </a:pPr>
            <a:r>
              <a:rPr lang="cs-CZ" sz="1400" smtClean="0"/>
              <a:t>http://commons.wikimedia.org/wiki/File:XN_Stictoleptura_rubra_01.jpg</a:t>
            </a:r>
            <a:endParaRPr lang="cs-CZ" sz="700" smtClean="0"/>
          </a:p>
          <a:p>
            <a:pPr marL="609600" indent="-609600" eaLnBrk="1" hangingPunct="1">
              <a:buFont typeface="Franklin Gothic Medium" pitchFamily="34" charset="0"/>
              <a:buAutoNum type="arabicPeriod"/>
            </a:pPr>
            <a:r>
              <a:rPr lang="cs-CZ" sz="1600" smtClean="0"/>
              <a:t>Klipart ze souboru Microsoft PowerPoint</a:t>
            </a:r>
          </a:p>
          <a:p>
            <a:pPr marL="609600" indent="-609600" eaLnBrk="1" hangingPunct="1">
              <a:buFont typeface="Franklin Gothic Medium" pitchFamily="34" charset="0"/>
              <a:buAutoNum type="arabicPeriod"/>
            </a:pPr>
            <a:endParaRPr lang="cs-CZ" sz="1600" smtClean="0"/>
          </a:p>
          <a:p>
            <a:pPr marL="609600" indent="-609600" eaLnBrk="1" hangingPunct="1">
              <a:buFont typeface="Franklin Gothic Medium" pitchFamily="34" charset="0"/>
              <a:buAutoNum type="arabicPeriod"/>
            </a:pPr>
            <a:endParaRPr lang="cs-CZ" sz="1600" smtClean="0"/>
          </a:p>
          <a:p>
            <a:pPr marL="609600" indent="-609600" eaLnBrk="1" hangingPunct="1">
              <a:buFontTx/>
              <a:buNone/>
            </a:pPr>
            <a:endParaRPr lang="cs-CZ" sz="1600" smtClean="0"/>
          </a:p>
          <a:p>
            <a:pPr marL="609600" indent="-609600" eaLnBrk="1" hangingPunct="1">
              <a:buFontTx/>
              <a:buNone/>
            </a:pPr>
            <a:endParaRPr lang="cs-CZ" sz="1600" smtClean="0"/>
          </a:p>
          <a:p>
            <a:pPr marL="609600" indent="-609600" eaLnBrk="1" hangingPunct="1">
              <a:buFontTx/>
              <a:buNone/>
            </a:pPr>
            <a:endParaRPr lang="cs-CZ" sz="1600" smtClean="0"/>
          </a:p>
          <a:p>
            <a:pPr marL="609600" indent="-609600" eaLnBrk="1" hangingPunct="1">
              <a:buFontTx/>
              <a:buNone/>
            </a:pPr>
            <a:endParaRPr lang="cs-CZ" sz="1600" smtClean="0"/>
          </a:p>
          <a:p>
            <a:pPr marL="609600" indent="-609600" eaLnBrk="1" hangingPunct="1">
              <a:buFontTx/>
              <a:buNone/>
            </a:pPr>
            <a:endParaRPr lang="cs-CZ" sz="1600" smtClean="0"/>
          </a:p>
          <a:p>
            <a:pPr marL="609600" indent="-609600" eaLnBrk="1" hangingPunct="1">
              <a:buFontTx/>
              <a:buNone/>
            </a:pPr>
            <a:endParaRPr lang="cs-CZ" sz="1600" smtClean="0"/>
          </a:p>
          <a:p>
            <a:pPr marL="609600" indent="-609600" eaLnBrk="1" hangingPunct="1">
              <a:buFontTx/>
              <a:buNone/>
            </a:pPr>
            <a:endParaRPr lang="cs-CZ" sz="1600" smtClean="0"/>
          </a:p>
          <a:p>
            <a:pPr marL="609600" indent="-609600" eaLnBrk="1" hangingPunct="1">
              <a:buFontTx/>
              <a:buNone/>
            </a:pPr>
            <a:endParaRPr lang="cs-CZ" sz="1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mtClean="0"/>
              <a:t>2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196975"/>
            <a:ext cx="8643938" cy="12858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smtClean="0"/>
              <a:t>Jak nazýváme 2 páry křídel brouků?</a:t>
            </a:r>
          </a:p>
        </p:txBody>
      </p:sp>
      <p:sp>
        <p:nvSpPr>
          <p:cNvPr id="16387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64500" y="5778500"/>
            <a:ext cx="1079500" cy="1079500"/>
          </a:xfrm>
          <a:prstGeom prst="actionButtonReturn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785813" y="5715000"/>
            <a:ext cx="1357312" cy="500063"/>
          </a:xfrm>
          <a:prstGeom prst="rect">
            <a:avLst/>
          </a:prstGeom>
          <a:solidFill>
            <a:srgbClr val="BDE4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Odpověď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357438" y="5572125"/>
            <a:ext cx="564356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cs-CZ" sz="2800">
                <a:latin typeface="Franklin Gothic Medium" pitchFamily="34" charset="0"/>
              </a:rPr>
              <a:t>Křídla blanitá              krovky   </a:t>
            </a:r>
            <a:endParaRPr lang="cs-CZ" sz="3200">
              <a:latin typeface="Franklin Gothic Medium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 rot="10800000" flipV="1">
            <a:off x="7500938" y="4857750"/>
            <a:ext cx="35718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100"/>
              <a:t>2.</a:t>
            </a:r>
          </a:p>
        </p:txBody>
      </p:sp>
      <p:pic>
        <p:nvPicPr>
          <p:cNvPr id="16391" name="Picture 14" descr="File:Ladybird 01 (MK)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8038" y="1989138"/>
            <a:ext cx="3529012" cy="235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Přímá spojovací šipka 12"/>
          <p:cNvCxnSpPr/>
          <p:nvPr/>
        </p:nvCxnSpPr>
        <p:spPr>
          <a:xfrm flipV="1">
            <a:off x="3746326" y="3712592"/>
            <a:ext cx="864096" cy="19442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/>
          <p:nvPr/>
        </p:nvCxnSpPr>
        <p:spPr>
          <a:xfrm flipH="1" flipV="1">
            <a:off x="4702753" y="2942968"/>
            <a:ext cx="1087071" cy="245410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mtClean="0"/>
              <a:t>3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00125"/>
            <a:ext cx="8229600" cy="1143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smtClean="0"/>
              <a:t>Brouci jsou hmyz s proměnou……… </a:t>
            </a:r>
            <a:endParaRPr lang="cs-CZ" b="1" smtClean="0"/>
          </a:p>
        </p:txBody>
      </p:sp>
      <p:sp>
        <p:nvSpPr>
          <p:cNvPr id="17411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64500" y="5778500"/>
            <a:ext cx="1079500" cy="1079500"/>
          </a:xfrm>
          <a:prstGeom prst="actionButtonReturn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1000125" y="5500688"/>
            <a:ext cx="1357313" cy="500062"/>
          </a:xfrm>
          <a:prstGeom prst="rect">
            <a:avLst/>
          </a:prstGeom>
          <a:solidFill>
            <a:srgbClr val="BDE4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Odpověď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571750" y="5643563"/>
            <a:ext cx="50720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cs-CZ" sz="2800" dirty="0">
                <a:cs typeface="+mn-cs"/>
              </a:rPr>
              <a:t>Dokonalou</a:t>
            </a:r>
            <a:endParaRPr lang="cs-CZ" sz="3200" kern="0" dirty="0">
              <a:latin typeface="+mn-lt"/>
              <a:cs typeface="+mn-cs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 rot="10800000" flipV="1">
            <a:off x="7143750" y="5286375"/>
            <a:ext cx="35718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100"/>
              <a:t>3.</a:t>
            </a:r>
          </a:p>
        </p:txBody>
      </p:sp>
      <p:pic>
        <p:nvPicPr>
          <p:cNvPr id="17415" name="Picture 1" descr="C:\Users\Admin\AppData\Local\Microsoft\Windows\Temporary Internet Files\Content.IE5\T4C79JY9\MC900346913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68713" y="3141663"/>
            <a:ext cx="180657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mtClean="0"/>
              <a:t>4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143000"/>
            <a:ext cx="8229600" cy="150018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smtClean="0"/>
              <a:t>Čím jsou nápadné světlušky? </a:t>
            </a:r>
          </a:p>
          <a:p>
            <a:pPr eaLnBrk="1" hangingPunct="1">
              <a:buFontTx/>
              <a:buNone/>
            </a:pPr>
            <a:endParaRPr lang="cs-CZ" smtClean="0"/>
          </a:p>
        </p:txBody>
      </p:sp>
      <p:sp>
        <p:nvSpPr>
          <p:cNvPr id="18435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64500" y="5805488"/>
            <a:ext cx="1079500" cy="1079500"/>
          </a:xfrm>
          <a:prstGeom prst="actionButtonReturn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857250" y="5643563"/>
            <a:ext cx="1357313" cy="500062"/>
          </a:xfrm>
          <a:prstGeom prst="rect">
            <a:avLst/>
          </a:prstGeom>
          <a:solidFill>
            <a:srgbClr val="BDE4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Odpověď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00" y="4572000"/>
            <a:ext cx="6286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lang="cs-CZ" sz="2400" kern="0" dirty="0">
              <a:latin typeface="+mn-lt"/>
              <a:cs typeface="+mn-cs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 rot="10800000" flipV="1">
            <a:off x="6786563" y="5286375"/>
            <a:ext cx="35718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100"/>
              <a:t>4.</a:t>
            </a:r>
          </a:p>
        </p:txBody>
      </p:sp>
      <p:sp>
        <p:nvSpPr>
          <p:cNvPr id="8" name="Obdélník 7"/>
          <p:cNvSpPr/>
          <p:nvPr/>
        </p:nvSpPr>
        <p:spPr>
          <a:xfrm>
            <a:off x="2571750" y="5715000"/>
            <a:ext cx="4857750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cs-CZ" sz="2800" kern="0" dirty="0">
                <a:cs typeface="+mn-cs"/>
              </a:rPr>
              <a:t>Světélkováním larev i dospělců.</a:t>
            </a:r>
          </a:p>
        </p:txBody>
      </p:sp>
      <p:pic>
        <p:nvPicPr>
          <p:cNvPr id="18440" name="Picture 2" descr="Firefly Nevit 02663 c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838" y="2708275"/>
            <a:ext cx="2198687" cy="164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mtClean="0"/>
              <a:t>5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28750"/>
            <a:ext cx="8229600" cy="469741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smtClean="0"/>
              <a:t>Střevlíkovití jsou brouci masožraví, všežraví nebo býložraví?</a:t>
            </a:r>
          </a:p>
        </p:txBody>
      </p:sp>
      <p:sp>
        <p:nvSpPr>
          <p:cNvPr id="19459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64500" y="5778500"/>
            <a:ext cx="1079500" cy="1079500"/>
          </a:xfrm>
          <a:prstGeom prst="actionButtonReturn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1643063" y="5715000"/>
            <a:ext cx="1357312" cy="500063"/>
          </a:xfrm>
          <a:prstGeom prst="rect">
            <a:avLst/>
          </a:prstGeom>
          <a:solidFill>
            <a:srgbClr val="BDE4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Odpověď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429000" y="5715000"/>
            <a:ext cx="32861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cs-CZ" sz="2800">
                <a:latin typeface="Franklin Gothic Book"/>
              </a:rPr>
              <a:t>masožraví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cs-CZ" sz="3200">
              <a:latin typeface="Franklin Gothic Book"/>
            </a:endParaRPr>
          </a:p>
        </p:txBody>
      </p:sp>
      <p:pic>
        <p:nvPicPr>
          <p:cNvPr id="19462" name="Picture 2" descr="File:Carabus auratus 1 (US)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95513" y="2781300"/>
            <a:ext cx="3600450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mtClean="0"/>
              <a:t>6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00125"/>
            <a:ext cx="8229600" cy="150018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smtClean="0"/>
              <a:t>Jaký je největší brouk v ČR?</a:t>
            </a:r>
          </a:p>
        </p:txBody>
      </p:sp>
      <p:sp>
        <p:nvSpPr>
          <p:cNvPr id="20483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64500" y="5778500"/>
            <a:ext cx="1079500" cy="1079500"/>
          </a:xfrm>
          <a:prstGeom prst="actionButtonReturn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714375" y="5643563"/>
            <a:ext cx="1357313" cy="500062"/>
          </a:xfrm>
          <a:prstGeom prst="rect">
            <a:avLst/>
          </a:prstGeom>
          <a:solidFill>
            <a:srgbClr val="BDE4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Odpověď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286000" y="5786438"/>
            <a:ext cx="5429250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cs-CZ" sz="2800"/>
              <a:t> Roháč obecný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cs-CZ" sz="320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 rot="10800000" flipV="1">
            <a:off x="7215188" y="5143500"/>
            <a:ext cx="35718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100"/>
              <a:t>5.</a:t>
            </a:r>
          </a:p>
        </p:txBody>
      </p:sp>
      <p:pic>
        <p:nvPicPr>
          <p:cNvPr id="20487" name="Picture 2" descr="http://upload.wikimedia.org/wikipedia/commons/thumb/b/bb/Cerf-volant_MHNT_Dos.jpg/84px-Cerf-volant_MHNT_Do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1804988"/>
            <a:ext cx="2087563" cy="298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mtClean="0"/>
              <a:t>7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500063" y="1071563"/>
            <a:ext cx="8143875" cy="12858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smtClean="0"/>
              <a:t>Jaké mají brouci ústní ústrojí?</a:t>
            </a:r>
          </a:p>
        </p:txBody>
      </p:sp>
      <p:sp>
        <p:nvSpPr>
          <p:cNvPr id="21507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64500" y="5778500"/>
            <a:ext cx="1079500" cy="1079500"/>
          </a:xfrm>
          <a:prstGeom prst="actionButtonReturn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714375" y="5857875"/>
            <a:ext cx="1357313" cy="500063"/>
          </a:xfrm>
          <a:prstGeom prst="rect">
            <a:avLst/>
          </a:prstGeom>
          <a:solidFill>
            <a:srgbClr val="BDE4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Odpověď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071688" y="5857875"/>
            <a:ext cx="600075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cs-CZ" sz="2400" dirty="0">
                <a:cs typeface="+mn-cs"/>
              </a:rPr>
              <a:t>kousací</a:t>
            </a:r>
            <a:endParaRPr lang="cs-CZ" sz="2400" kern="0" dirty="0">
              <a:latin typeface="+mn-lt"/>
              <a:cs typeface="+mn-cs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 rot="10800000" flipV="1">
            <a:off x="7500938" y="4929188"/>
            <a:ext cx="35718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100"/>
              <a:t>6.</a:t>
            </a:r>
          </a:p>
        </p:txBody>
      </p:sp>
      <p:pic>
        <p:nvPicPr>
          <p:cNvPr id="21511" name="Picture 3" descr="C:\Users\Admin\AppData\Local\Microsoft\Windows\Temporary Internet Files\Content.IE5\5Q8Z3G2O\MC900346895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1250" y="2579688"/>
            <a:ext cx="1841500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Původ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ůvod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2629</TotalTime>
  <Words>709</Words>
  <Application>Microsoft Office PowerPoint</Application>
  <PresentationFormat>Předvádění na obrazovce (4:3)</PresentationFormat>
  <Paragraphs>298</Paragraphs>
  <Slides>31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2" baseType="lpstr">
      <vt:lpstr>Cesta</vt:lpstr>
      <vt:lpstr>AZ KVÍZ  BROUCI</vt:lpstr>
      <vt:lpstr>Prezentace aplikace PowerPoint</vt:lpstr>
      <vt:lpstr>1</vt:lpstr>
      <vt:lpstr>2</vt:lpstr>
      <vt:lpstr>3</vt:lpstr>
      <vt:lpstr>4</vt:lpstr>
      <vt:lpstr>5</vt:lpstr>
      <vt:lpstr>6</vt:lpstr>
      <vt:lpstr>7</vt:lpstr>
      <vt:lpstr>8</vt:lpstr>
      <vt:lpstr>9</vt:lpstr>
      <vt:lpstr>10</vt:lpstr>
      <vt:lpstr>11</vt:lpstr>
      <vt:lpstr>12</vt:lpstr>
      <vt:lpstr>13</vt:lpstr>
      <vt:lpstr>14</vt:lpstr>
      <vt:lpstr>15</vt:lpstr>
      <vt:lpstr>16</vt:lpstr>
      <vt:lpstr>17</vt:lpstr>
      <vt:lpstr>18</vt:lpstr>
      <vt:lpstr>19</vt:lpstr>
      <vt:lpstr>20</vt:lpstr>
      <vt:lpstr>21</vt:lpstr>
      <vt:lpstr>22</vt:lpstr>
      <vt:lpstr>23</vt:lpstr>
      <vt:lpstr>24</vt:lpstr>
      <vt:lpstr>25</vt:lpstr>
      <vt:lpstr>26</vt:lpstr>
      <vt:lpstr>27</vt:lpstr>
      <vt:lpstr>28</vt:lpstr>
      <vt:lpstr>POUŽITÉ Zdroje:</vt:lpstr>
    </vt:vector>
  </TitlesOfParts>
  <Company>doma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doma</dc:creator>
  <dc:description>Autorem materiálu a všech jeho částí, není-li uvedeno jinak, je Jana Míková._x000d_
Dostupné z Metodického portálu www.rvp.cz, ISSN: 1802-4785, financovaného z ESF a státního rozpočtu ČR._x000d_
Provozováno Výzkumným ústavem pedagogickým v Praze.</dc:description>
  <cp:lastModifiedBy>lehman</cp:lastModifiedBy>
  <cp:revision>858</cp:revision>
  <dcterms:created xsi:type="dcterms:W3CDTF">2010-08-29T18:44:46Z</dcterms:created>
  <dcterms:modified xsi:type="dcterms:W3CDTF">2014-01-13T12:27:42Z</dcterms:modified>
</cp:coreProperties>
</file>